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Montserrat Medium" panose="00000600000000000000" pitchFamily="2" charset="0"/>
      <p:regular r:id="rId30"/>
    </p:embeddedFont>
    <p:embeddedFont>
      <p:font typeface="Quicksand" panose="020B0604020202020204" charset="0"/>
      <p:regular r:id="rId31"/>
      <p:bold r:id="rId32"/>
    </p:embeddedFont>
    <p:embeddedFont>
      <p:font typeface="Quicksand Medium" panose="020B0604020202020204" charset="0"/>
      <p:regular r:id="rId33"/>
      <p:bold r:id="rId34"/>
    </p:embeddedFont>
    <p:embeddedFont>
      <p:font typeface="Quicksand SemiBold" panose="020B0604020202020204" charset="0"/>
      <p:regular r:id="rId35"/>
      <p:bold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gixTFfGIYWbIj1GNZWgAbzt+mh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c303243f2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2c303243f2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2a39d4b3c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c2a39d4b3c_2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c303243f2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c303243f2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c303243f28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2c303243f28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c303243f28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2c303243f28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c2a39d4b3c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2c2a39d4b3c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c303243f2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2c303243f2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c303243f28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2c303243f28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c303243f28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2c303243f28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f3fa9c2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1f3fa9c2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c2a39d4b3c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2c2a39d4b3c_2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c303243f28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2c303243f28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2a39d4b3c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2c2a39d4b3c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303243f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c303243f2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2a39d4b3c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2c2a39d4b3c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2feba2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2c2feba2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2feba298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2c2feba298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ifts11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199325" y="178350"/>
            <a:ext cx="8796300" cy="4786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1936200" y="3947300"/>
            <a:ext cx="5271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" sz="26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</a:t>
            </a:r>
            <a:r>
              <a:rPr lang="es" sz="2600" b="1">
                <a:latin typeface="Quicksand"/>
                <a:ea typeface="Quicksand"/>
                <a:cs typeface="Quicksand"/>
                <a:sym typeface="Quicksand"/>
              </a:rPr>
              <a:t>RIMER CUATRIMESTRE</a:t>
            </a:r>
            <a:r>
              <a:rPr lang="es" sz="26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2024</a:t>
            </a:r>
            <a:endParaRPr sz="26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7000" y="1536750"/>
            <a:ext cx="2070000" cy="207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l="-29429" t="-194910" r="29429" b="194910"/>
          <a:stretch/>
        </p:blipFill>
        <p:spPr>
          <a:xfrm>
            <a:off x="1533525" y="1776421"/>
            <a:ext cx="3922100" cy="102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7250" y="337252"/>
            <a:ext cx="2339975" cy="612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2c303243f28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c303243f28_0_39"/>
          <p:cNvSpPr txBox="1"/>
          <p:nvPr/>
        </p:nvSpPr>
        <p:spPr>
          <a:xfrm>
            <a:off x="1724400" y="2217750"/>
            <a:ext cx="5695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4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Aulas Virtuales</a:t>
            </a:r>
            <a:endParaRPr sz="38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2c2a39d4b3c_2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c2a39d4b3c_2_107"/>
          <p:cNvSpPr txBox="1"/>
          <p:nvPr/>
        </p:nvSpPr>
        <p:spPr>
          <a:xfrm>
            <a:off x="2913300" y="2179800"/>
            <a:ext cx="3317400" cy="78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Aulas Virtuales </a:t>
            </a:r>
            <a:endParaRPr sz="24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https://aulasvirtuales.bue.edu.ar/</a:t>
            </a:r>
            <a:endParaRPr sz="2400" b="1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9" name="Google Shape;159;g2c2a39d4b3c_2_107"/>
          <p:cNvSpPr txBox="1"/>
          <p:nvPr/>
        </p:nvSpPr>
        <p:spPr>
          <a:xfrm>
            <a:off x="6047289" y="3628792"/>
            <a:ext cx="2615400" cy="61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>
                <a:latin typeface="Quicksand SemiBold"/>
                <a:ea typeface="Quicksand SemiBold"/>
                <a:cs typeface="Quicksand SemiBold"/>
                <a:sym typeface="Quicksand SemiBold"/>
              </a:rPr>
              <a:t>Material de estudio</a:t>
            </a:r>
            <a:endParaRPr sz="1000"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60" name="Google Shape;160;g2c2a39d4b3c_2_107"/>
          <p:cNvSpPr txBox="1"/>
          <p:nvPr/>
        </p:nvSpPr>
        <p:spPr>
          <a:xfrm>
            <a:off x="1309500" y="4652775"/>
            <a:ext cx="652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Acceso:</a:t>
            </a:r>
            <a:r>
              <a:rPr lang="e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 el usuario y clave con el que realizaron el curso de preingreso.</a:t>
            </a:r>
            <a:endParaRPr sz="1200" b="1">
              <a:solidFill>
                <a:schemeClr val="dk1"/>
              </a:solidFill>
            </a:endParaRPr>
          </a:p>
        </p:txBody>
      </p:sp>
      <p:grpSp>
        <p:nvGrpSpPr>
          <p:cNvPr id="161" name="Google Shape;161;g2c2a39d4b3c_2_107"/>
          <p:cNvGrpSpPr/>
          <p:nvPr/>
        </p:nvGrpSpPr>
        <p:grpSpPr>
          <a:xfrm>
            <a:off x="840725" y="975400"/>
            <a:ext cx="2079300" cy="614400"/>
            <a:chOff x="3050525" y="975400"/>
            <a:chExt cx="2079300" cy="614400"/>
          </a:xfrm>
        </p:grpSpPr>
        <p:sp>
          <p:nvSpPr>
            <p:cNvPr id="162" name="Google Shape;162;g2c2a39d4b3c_2_107"/>
            <p:cNvSpPr txBox="1"/>
            <p:nvPr/>
          </p:nvSpPr>
          <p:spPr>
            <a:xfrm>
              <a:off x="3050525" y="975400"/>
              <a:ext cx="2079300" cy="6144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" sz="1800">
                  <a:latin typeface="Quicksand SemiBold"/>
                  <a:ea typeface="Quicksand SemiBold"/>
                  <a:cs typeface="Quicksand SemiBold"/>
                  <a:sym typeface="Quicksand SemiBold"/>
                </a:rPr>
                <a:t>Google Meet</a:t>
              </a:r>
              <a:endParaRPr sz="1000"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pic>
          <p:nvPicPr>
            <p:cNvPr id="163" name="Google Shape;163;g2c2a39d4b3c_2_10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50525" y="1005788"/>
              <a:ext cx="588225" cy="553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4" name="Google Shape;164;g2c2a39d4b3c_2_107"/>
          <p:cNvGrpSpPr/>
          <p:nvPr/>
        </p:nvGrpSpPr>
        <p:grpSpPr>
          <a:xfrm>
            <a:off x="5879575" y="975400"/>
            <a:ext cx="2264100" cy="614400"/>
            <a:chOff x="4158000" y="438975"/>
            <a:chExt cx="2264100" cy="614400"/>
          </a:xfrm>
        </p:grpSpPr>
        <p:sp>
          <p:nvSpPr>
            <p:cNvPr id="165" name="Google Shape;165;g2c2a39d4b3c_2_107"/>
            <p:cNvSpPr txBox="1"/>
            <p:nvPr/>
          </p:nvSpPr>
          <p:spPr>
            <a:xfrm>
              <a:off x="4158000" y="438975"/>
              <a:ext cx="2264100" cy="6144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" sz="1800">
                  <a:latin typeface="Quicksand SemiBold"/>
                  <a:ea typeface="Quicksand SemiBold"/>
                  <a:cs typeface="Quicksand SemiBold"/>
                  <a:sym typeface="Quicksand SemiBold"/>
                </a:rPr>
                <a:t>Telegram   </a:t>
              </a:r>
              <a:endParaRPr sz="1000"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pic>
          <p:nvPicPr>
            <p:cNvPr id="166" name="Google Shape;166;g2c2a39d4b3c_2_10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243925" y="561526"/>
              <a:ext cx="411123" cy="369300"/>
            </a:xfrm>
            <a:prstGeom prst="rect">
              <a:avLst/>
            </a:prstGeom>
            <a:noFill/>
            <a:ln w="539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67" name="Google Shape;167;g2c2a39d4b3c_2_107"/>
          <p:cNvSpPr txBox="1"/>
          <p:nvPr/>
        </p:nvSpPr>
        <p:spPr>
          <a:xfrm>
            <a:off x="304615" y="3628796"/>
            <a:ext cx="2615400" cy="61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>
                <a:latin typeface="Quicksand SemiBold"/>
                <a:ea typeface="Quicksand SemiBold"/>
                <a:cs typeface="Quicksand SemiBold"/>
                <a:sym typeface="Quicksand SemiBold"/>
              </a:rPr>
              <a:t>Programa (temas)</a:t>
            </a:r>
            <a:endParaRPr sz="1000"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68" name="Google Shape;168;g2c2a39d4b3c_2_107"/>
          <p:cNvSpPr txBox="1"/>
          <p:nvPr/>
        </p:nvSpPr>
        <p:spPr>
          <a:xfrm>
            <a:off x="6478248" y="2273096"/>
            <a:ext cx="2169300" cy="61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>
                <a:latin typeface="Quicksand SemiBold"/>
                <a:ea typeface="Quicksand SemiBold"/>
                <a:cs typeface="Quicksand SemiBold"/>
                <a:sym typeface="Quicksand SemiBold"/>
              </a:rPr>
              <a:t>Cronograma</a:t>
            </a:r>
            <a:endParaRPr sz="180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000">
                <a:latin typeface="Quicksand SemiBold"/>
                <a:ea typeface="Quicksand SemiBold"/>
                <a:cs typeface="Quicksand SemiBold"/>
                <a:sym typeface="Quicksand SemiBold"/>
              </a:rPr>
              <a:t>(Fechas de clases y exámenes) </a:t>
            </a:r>
            <a:endParaRPr sz="200"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69" name="Google Shape;169;g2c2a39d4b3c_2_107"/>
          <p:cNvSpPr txBox="1"/>
          <p:nvPr/>
        </p:nvSpPr>
        <p:spPr>
          <a:xfrm>
            <a:off x="180425" y="2273100"/>
            <a:ext cx="2264100" cy="61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>
                <a:latin typeface="Quicksand SemiBold"/>
                <a:ea typeface="Quicksand SemiBold"/>
                <a:cs typeface="Quicksand SemiBold"/>
                <a:sym typeface="Quicksand SemiBold"/>
              </a:rPr>
              <a:t>Foro de consultas</a:t>
            </a:r>
            <a:endParaRPr sz="1000"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70" name="Google Shape;170;g2c2a39d4b3c_2_107"/>
          <p:cNvSpPr txBox="1"/>
          <p:nvPr/>
        </p:nvSpPr>
        <p:spPr>
          <a:xfrm>
            <a:off x="324000" y="198000"/>
            <a:ext cx="2733600" cy="492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Aulas Virtuales</a:t>
            </a:r>
            <a:endParaRPr sz="18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71" name="Google Shape;171;g2c2a39d4b3c_2_107"/>
          <p:cNvCxnSpPr>
            <a:stCxn id="158" idx="0"/>
            <a:endCxn id="165" idx="1"/>
          </p:cNvCxnSpPr>
          <p:nvPr/>
        </p:nvCxnSpPr>
        <p:spPr>
          <a:xfrm rot="10800000" flipH="1">
            <a:off x="4572000" y="1282500"/>
            <a:ext cx="1307700" cy="89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2" name="Google Shape;172;g2c2a39d4b3c_2_107"/>
          <p:cNvCxnSpPr>
            <a:stCxn id="158" idx="1"/>
            <a:endCxn id="169" idx="3"/>
          </p:cNvCxnSpPr>
          <p:nvPr/>
        </p:nvCxnSpPr>
        <p:spPr>
          <a:xfrm flipH="1">
            <a:off x="2444400" y="2571750"/>
            <a:ext cx="4689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" name="Google Shape;173;g2c2a39d4b3c_2_107"/>
          <p:cNvCxnSpPr>
            <a:stCxn id="158" idx="3"/>
            <a:endCxn id="168" idx="1"/>
          </p:cNvCxnSpPr>
          <p:nvPr/>
        </p:nvCxnSpPr>
        <p:spPr>
          <a:xfrm>
            <a:off x="6230700" y="2571750"/>
            <a:ext cx="2475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" name="Google Shape;174;g2c2a39d4b3c_2_107"/>
          <p:cNvCxnSpPr>
            <a:stCxn id="158" idx="2"/>
            <a:endCxn id="159" idx="1"/>
          </p:cNvCxnSpPr>
          <p:nvPr/>
        </p:nvCxnSpPr>
        <p:spPr>
          <a:xfrm>
            <a:off x="4572000" y="2963700"/>
            <a:ext cx="1475400" cy="97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" name="Google Shape;175;g2c2a39d4b3c_2_107"/>
          <p:cNvCxnSpPr>
            <a:stCxn id="158" idx="2"/>
            <a:endCxn id="167" idx="3"/>
          </p:cNvCxnSpPr>
          <p:nvPr/>
        </p:nvCxnSpPr>
        <p:spPr>
          <a:xfrm flipH="1">
            <a:off x="2919900" y="2963700"/>
            <a:ext cx="1652100" cy="97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g2c2a39d4b3c_2_107"/>
          <p:cNvCxnSpPr>
            <a:stCxn id="158" idx="0"/>
            <a:endCxn id="162" idx="3"/>
          </p:cNvCxnSpPr>
          <p:nvPr/>
        </p:nvCxnSpPr>
        <p:spPr>
          <a:xfrm rot="10800000">
            <a:off x="2919900" y="1282500"/>
            <a:ext cx="1652100" cy="89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2c303243f28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c303243f28_0_6"/>
          <p:cNvSpPr txBox="1"/>
          <p:nvPr/>
        </p:nvSpPr>
        <p:spPr>
          <a:xfrm>
            <a:off x="1724400" y="2217750"/>
            <a:ext cx="5695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4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 tener en cuenta</a:t>
            </a:r>
            <a:endParaRPr sz="38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 txBox="1"/>
          <p:nvPr/>
        </p:nvSpPr>
        <p:spPr>
          <a:xfrm>
            <a:off x="324000" y="198000"/>
            <a:ext cx="4559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2000" b="1">
                <a:latin typeface="Quicksand"/>
                <a:ea typeface="Quicksand"/>
                <a:cs typeface="Quicksand"/>
                <a:sym typeface="Quicksand"/>
              </a:rPr>
              <a:t>A</a:t>
            </a:r>
            <a:r>
              <a:rPr lang="es" sz="20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tener en cuenta </a:t>
            </a:r>
            <a:endParaRPr sz="20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9" name="Google Shape;189;p6"/>
          <p:cNvSpPr txBox="1"/>
          <p:nvPr/>
        </p:nvSpPr>
        <p:spPr>
          <a:xfrm>
            <a:off x="554025" y="853775"/>
            <a:ext cx="2298300" cy="456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Asistencia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3515525" y="756425"/>
            <a:ext cx="4240800" cy="651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Se tomará clase a clase. </a:t>
            </a:r>
            <a:endParaRPr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Presentismo obligatorio 75%.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554025" y="1991350"/>
            <a:ext cx="2298300" cy="456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Materias 1er Tramo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3515525" y="1658150"/>
            <a:ext cx="4240800" cy="1119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icksand SemiBold"/>
              <a:buChar char="●"/>
            </a:pPr>
            <a:r>
              <a:rPr lang="es" sz="15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Base de Datos</a:t>
            </a:r>
            <a:endParaRPr sz="15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icksand SemiBold"/>
              <a:buChar char="●"/>
            </a:pPr>
            <a:r>
              <a:rPr lang="es" sz="15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Técnicas de Programación</a:t>
            </a:r>
            <a:endParaRPr sz="15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icksand SemiBold"/>
              <a:buChar char="●"/>
            </a:pPr>
            <a:r>
              <a:rPr lang="es" sz="15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Lógica Computacional</a:t>
            </a:r>
            <a:endParaRPr sz="15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icksand SemiBold"/>
              <a:buChar char="●"/>
            </a:pPr>
            <a:r>
              <a:rPr lang="es" sz="15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Elemento de Análisis Matemático</a:t>
            </a:r>
            <a:endParaRPr sz="15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554025" y="3155050"/>
            <a:ext cx="2298300" cy="456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Equivalencias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3515525" y="3078850"/>
            <a:ext cx="4240800" cy="601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Materias aprobadas en otras instituciones, certificadas con documentación.</a:t>
            </a:r>
            <a:endParaRPr sz="15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cxnSp>
        <p:nvCxnSpPr>
          <p:cNvPr id="195" name="Google Shape;195;p6"/>
          <p:cNvCxnSpPr>
            <a:stCxn id="189" idx="3"/>
            <a:endCxn id="190" idx="1"/>
          </p:cNvCxnSpPr>
          <p:nvPr/>
        </p:nvCxnSpPr>
        <p:spPr>
          <a:xfrm>
            <a:off x="2852325" y="1082225"/>
            <a:ext cx="663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6" name="Google Shape;196;p6"/>
          <p:cNvCxnSpPr>
            <a:stCxn id="191" idx="3"/>
            <a:endCxn id="192" idx="1"/>
          </p:cNvCxnSpPr>
          <p:nvPr/>
        </p:nvCxnSpPr>
        <p:spPr>
          <a:xfrm rot="10800000" flipH="1">
            <a:off x="2852325" y="2218000"/>
            <a:ext cx="663300" cy="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7" name="Google Shape;197;p6"/>
          <p:cNvSpPr txBox="1"/>
          <p:nvPr/>
        </p:nvSpPr>
        <p:spPr>
          <a:xfrm>
            <a:off x="554025" y="4014400"/>
            <a:ext cx="2298300" cy="456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Acreditación de Saberes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3515525" y="3917050"/>
            <a:ext cx="4240800" cy="651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Se habilitará una mesa especial para cada materia del 1er tramo. Fechas a definir</a:t>
            </a:r>
            <a:endParaRPr sz="15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cxnSp>
        <p:nvCxnSpPr>
          <p:cNvPr id="199" name="Google Shape;199;p6"/>
          <p:cNvCxnSpPr>
            <a:stCxn id="193" idx="3"/>
            <a:endCxn id="194" idx="1"/>
          </p:cNvCxnSpPr>
          <p:nvPr/>
        </p:nvCxnSpPr>
        <p:spPr>
          <a:xfrm rot="10800000" flipH="1">
            <a:off x="2852325" y="3379900"/>
            <a:ext cx="663300" cy="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0" name="Google Shape;200;p6"/>
          <p:cNvCxnSpPr>
            <a:stCxn id="197" idx="3"/>
            <a:endCxn id="198" idx="1"/>
          </p:cNvCxnSpPr>
          <p:nvPr/>
        </p:nvCxnSpPr>
        <p:spPr>
          <a:xfrm>
            <a:off x="2852325" y="4242850"/>
            <a:ext cx="663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g2c303243f28_0_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c303243f28_0_121"/>
          <p:cNvSpPr txBox="1"/>
          <p:nvPr/>
        </p:nvSpPr>
        <p:spPr>
          <a:xfrm>
            <a:off x="1724400" y="2217750"/>
            <a:ext cx="5695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4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¿Necesitás Ayuda?</a:t>
            </a:r>
            <a:endParaRPr sz="38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g2c303243f28_0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2c303243f28_0_142"/>
          <p:cNvSpPr/>
          <p:nvPr/>
        </p:nvSpPr>
        <p:spPr>
          <a:xfrm>
            <a:off x="164175" y="149100"/>
            <a:ext cx="8873400" cy="48453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g2c303243f28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c303243f28_0_142"/>
          <p:cNvSpPr txBox="1"/>
          <p:nvPr/>
        </p:nvSpPr>
        <p:spPr>
          <a:xfrm>
            <a:off x="1958400" y="566850"/>
            <a:ext cx="5227200" cy="585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>
                <a:latin typeface="Quicksand"/>
                <a:ea typeface="Quicksand"/>
                <a:cs typeface="Quicksand"/>
                <a:sym typeface="Quicksand"/>
              </a:rPr>
              <a:t>HAY</a:t>
            </a:r>
            <a:r>
              <a:rPr lang="es" sz="26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EQUIPO!</a:t>
            </a:r>
            <a:endParaRPr sz="26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15" name="Google Shape;215;g2c303243f28_0_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6663" y="1859125"/>
            <a:ext cx="3325875" cy="23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2c303243f28_0_142"/>
          <p:cNvSpPr txBox="1"/>
          <p:nvPr/>
        </p:nvSpPr>
        <p:spPr>
          <a:xfrm>
            <a:off x="3802800" y="1533325"/>
            <a:ext cx="1233600" cy="403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Docentes</a:t>
            </a:r>
            <a:endParaRPr sz="18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7" name="Google Shape;217;g2c303243f28_0_142"/>
          <p:cNvSpPr txBox="1"/>
          <p:nvPr/>
        </p:nvSpPr>
        <p:spPr>
          <a:xfrm>
            <a:off x="1590050" y="2319375"/>
            <a:ext cx="1233600" cy="403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Bedeles</a:t>
            </a:r>
            <a:endParaRPr sz="18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8" name="Google Shape;218;g2c303243f28_0_142"/>
          <p:cNvSpPr txBox="1"/>
          <p:nvPr/>
        </p:nvSpPr>
        <p:spPr>
          <a:xfrm>
            <a:off x="1590050" y="3433500"/>
            <a:ext cx="1233600" cy="403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Tutora</a:t>
            </a:r>
            <a:endParaRPr sz="18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9" name="Google Shape;219;g2c303243f28_0_142"/>
          <p:cNvSpPr txBox="1"/>
          <p:nvPr/>
        </p:nvSpPr>
        <p:spPr>
          <a:xfrm>
            <a:off x="6002100" y="2202650"/>
            <a:ext cx="1559700" cy="403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ATPs/JTPs</a:t>
            </a:r>
            <a:endParaRPr sz="18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0" name="Google Shape;220;g2c303243f28_0_142"/>
          <p:cNvSpPr txBox="1"/>
          <p:nvPr/>
        </p:nvSpPr>
        <p:spPr>
          <a:xfrm>
            <a:off x="5744250" y="3341800"/>
            <a:ext cx="2075400" cy="403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A. Pedagógica</a:t>
            </a:r>
            <a:endParaRPr sz="18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1" name="Google Shape;221;g2c303243f28_0_142"/>
          <p:cNvSpPr txBox="1"/>
          <p:nvPr/>
        </p:nvSpPr>
        <p:spPr>
          <a:xfrm>
            <a:off x="3200100" y="4153500"/>
            <a:ext cx="2969400" cy="403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Equipo de Conducción</a:t>
            </a:r>
            <a:endParaRPr sz="18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2" name="Google Shape;222;g2c303243f28_0_142"/>
          <p:cNvSpPr txBox="1"/>
          <p:nvPr/>
        </p:nvSpPr>
        <p:spPr>
          <a:xfrm>
            <a:off x="6920575" y="4338575"/>
            <a:ext cx="1559700" cy="403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y…VOS</a:t>
            </a:r>
            <a:endParaRPr sz="18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2c2a39d4b3c_2_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c2a39d4b3c_2_87"/>
          <p:cNvSpPr txBox="1"/>
          <p:nvPr/>
        </p:nvSpPr>
        <p:spPr>
          <a:xfrm>
            <a:off x="721175" y="157850"/>
            <a:ext cx="340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Correos Importantes</a:t>
            </a:r>
            <a:endParaRPr sz="25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29" name="Google Shape;229;g2c2a39d4b3c_2_87" descr="Correo electrónico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3900" y="104459"/>
            <a:ext cx="676200" cy="6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c2a39d4b3c_2_87"/>
          <p:cNvSpPr/>
          <p:nvPr/>
        </p:nvSpPr>
        <p:spPr>
          <a:xfrm>
            <a:off x="858719" y="922163"/>
            <a:ext cx="3126600" cy="608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Equipo </a:t>
            </a:r>
            <a:r>
              <a:rPr lang="es" sz="1800" b="1"/>
              <a:t>d</a:t>
            </a:r>
            <a:r>
              <a:rPr lang="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irectivo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ifts11@gmail.com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c2a39d4b3c_2_87"/>
          <p:cNvSpPr/>
          <p:nvPr/>
        </p:nvSpPr>
        <p:spPr>
          <a:xfrm>
            <a:off x="858719" y="1648373"/>
            <a:ext cx="3126600" cy="782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Bedelía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bedelia.ifts11@gmail.com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c2a39d4b3c_2_87"/>
          <p:cNvSpPr/>
          <p:nvPr/>
        </p:nvSpPr>
        <p:spPr>
          <a:xfrm>
            <a:off x="858719" y="3351594"/>
            <a:ext cx="3126600" cy="676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Tutoría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ifts11.tutoria@gmail.com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c2a39d4b3c_2_87"/>
          <p:cNvSpPr/>
          <p:nvPr/>
        </p:nvSpPr>
        <p:spPr>
          <a:xfrm>
            <a:off x="858725" y="4126150"/>
            <a:ext cx="3126600" cy="692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BECAS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Ifts11.becas@gmail.com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c2a39d4b3c_2_87"/>
          <p:cNvSpPr/>
          <p:nvPr/>
        </p:nvSpPr>
        <p:spPr>
          <a:xfrm>
            <a:off x="858719" y="2557843"/>
            <a:ext cx="3126600" cy="676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JTP y ATP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ifts11.atp@gmail.com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Google Shape;235;g2c2a39d4b3c_2_87"/>
          <p:cNvCxnSpPr>
            <a:stCxn id="230" idx="3"/>
          </p:cNvCxnSpPr>
          <p:nvPr/>
        </p:nvCxnSpPr>
        <p:spPr>
          <a:xfrm rot="10800000" flipH="1">
            <a:off x="3985319" y="1220213"/>
            <a:ext cx="8343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6" name="Google Shape;236;g2c2a39d4b3c_2_87"/>
          <p:cNvSpPr txBox="1"/>
          <p:nvPr/>
        </p:nvSpPr>
        <p:spPr>
          <a:xfrm>
            <a:off x="4915550" y="990375"/>
            <a:ext cx="23430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Sandra y Pablo</a:t>
            </a:r>
            <a:endParaRPr sz="1800">
              <a:solidFill>
                <a:schemeClr val="dk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cxnSp>
        <p:nvCxnSpPr>
          <p:cNvPr id="237" name="Google Shape;237;g2c2a39d4b3c_2_87"/>
          <p:cNvCxnSpPr/>
          <p:nvPr/>
        </p:nvCxnSpPr>
        <p:spPr>
          <a:xfrm rot="10800000" flipH="1">
            <a:off x="3985319" y="2058413"/>
            <a:ext cx="8343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8" name="Google Shape;238;g2c2a39d4b3c_2_87"/>
          <p:cNvSpPr txBox="1"/>
          <p:nvPr/>
        </p:nvSpPr>
        <p:spPr>
          <a:xfrm>
            <a:off x="4915550" y="1828575"/>
            <a:ext cx="34017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Pao, Gastón, Gonza y Marce</a:t>
            </a:r>
            <a:endParaRPr sz="1800">
              <a:solidFill>
                <a:schemeClr val="dk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cxnSp>
        <p:nvCxnSpPr>
          <p:cNvPr id="239" name="Google Shape;239;g2c2a39d4b3c_2_87"/>
          <p:cNvCxnSpPr/>
          <p:nvPr/>
        </p:nvCxnSpPr>
        <p:spPr>
          <a:xfrm rot="10800000" flipH="1">
            <a:off x="3985319" y="2896613"/>
            <a:ext cx="8343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0" name="Google Shape;240;g2c2a39d4b3c_2_87"/>
          <p:cNvSpPr txBox="1"/>
          <p:nvPr/>
        </p:nvSpPr>
        <p:spPr>
          <a:xfrm>
            <a:off x="4915550" y="2666775"/>
            <a:ext cx="34017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Maca, Emi, Marian y Eduardo</a:t>
            </a:r>
            <a:endParaRPr sz="1800">
              <a:solidFill>
                <a:schemeClr val="dk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cxnSp>
        <p:nvCxnSpPr>
          <p:cNvPr id="241" name="Google Shape;241;g2c2a39d4b3c_2_87"/>
          <p:cNvCxnSpPr/>
          <p:nvPr/>
        </p:nvCxnSpPr>
        <p:spPr>
          <a:xfrm rot="10800000" flipH="1">
            <a:off x="3985319" y="3734813"/>
            <a:ext cx="8343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2" name="Google Shape;242;g2c2a39d4b3c_2_87"/>
          <p:cNvSpPr txBox="1"/>
          <p:nvPr/>
        </p:nvSpPr>
        <p:spPr>
          <a:xfrm>
            <a:off x="4915550" y="3504975"/>
            <a:ext cx="34017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Analía y Cinthia</a:t>
            </a:r>
            <a:endParaRPr sz="1800">
              <a:solidFill>
                <a:schemeClr val="dk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cxnSp>
        <p:nvCxnSpPr>
          <p:cNvPr id="243" name="Google Shape;243;g2c2a39d4b3c_2_87"/>
          <p:cNvCxnSpPr/>
          <p:nvPr/>
        </p:nvCxnSpPr>
        <p:spPr>
          <a:xfrm rot="10800000" flipH="1">
            <a:off x="3985319" y="4496813"/>
            <a:ext cx="834300" cy="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4" name="Google Shape;244;g2c2a39d4b3c_2_87"/>
          <p:cNvSpPr txBox="1"/>
          <p:nvPr/>
        </p:nvSpPr>
        <p:spPr>
          <a:xfrm>
            <a:off x="4915550" y="4266975"/>
            <a:ext cx="34017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Analía</a:t>
            </a:r>
            <a:endParaRPr sz="1800">
              <a:solidFill>
                <a:schemeClr val="dk2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g2c303243f28_0_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2c303243f28_0_126"/>
          <p:cNvSpPr txBox="1"/>
          <p:nvPr/>
        </p:nvSpPr>
        <p:spPr>
          <a:xfrm>
            <a:off x="1813500" y="2171550"/>
            <a:ext cx="5517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TIPS</a:t>
            </a:r>
            <a:endParaRPr sz="40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g2c303243f28_0_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c303243f28_0_168"/>
          <p:cNvSpPr txBox="1"/>
          <p:nvPr/>
        </p:nvSpPr>
        <p:spPr>
          <a:xfrm>
            <a:off x="300950" y="853775"/>
            <a:ext cx="8344500" cy="3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icksand SemiBold"/>
              <a:buChar char="✓"/>
            </a:pPr>
            <a:r>
              <a:rPr lang="es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Prestá atención.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icksand SemiBold"/>
              <a:buChar char="✓"/>
            </a:pPr>
            <a:r>
              <a:rPr lang="es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Tomá notas.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SemiBold"/>
              <a:buChar char="✓"/>
            </a:pPr>
            <a:r>
              <a:rPr lang="es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Participá en clases.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icksand SemiBold"/>
              <a:buChar char="✓"/>
            </a:pPr>
            <a:r>
              <a:rPr lang="es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Hacé los ejercicios propuestos en clase y en las guías.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icksand SemiBold"/>
              <a:buChar char="✓"/>
            </a:pPr>
            <a:r>
              <a:rPr lang="es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Armá grupos de estudio.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SemiBold"/>
              <a:buChar char="✓"/>
            </a:pPr>
            <a:r>
              <a:rPr lang="es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Repasá lo visto en la clase anterior.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SemiBold"/>
              <a:buChar char="✓"/>
            </a:pPr>
            <a:r>
              <a:rPr lang="es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Sumate a los grupos de Telegram.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Quicksand SemiBold"/>
              <a:buChar char="✓"/>
            </a:pPr>
            <a:r>
              <a:rPr lang="es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Consultá tus dudas: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SemiBold"/>
              <a:buChar char="○"/>
            </a:pPr>
            <a:r>
              <a:rPr lang="es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Al docente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SemiBold"/>
              <a:buChar char="○"/>
            </a:pPr>
            <a:r>
              <a:rPr lang="es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 tus compañeros.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SemiBold"/>
              <a:buChar char="○"/>
            </a:pPr>
            <a:r>
              <a:rPr lang="es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 los JPTs/ATPs.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SemiBold"/>
              <a:buChar char="○"/>
            </a:pPr>
            <a:r>
              <a:rPr lang="es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 cualquier docente del IFTS 11.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SemiBold"/>
              <a:buChar char="○"/>
            </a:pPr>
            <a:r>
              <a:rPr lang="es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 los Directivos.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	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257" name="Google Shape;257;g2c303243f28_0_168"/>
          <p:cNvSpPr txBox="1"/>
          <p:nvPr/>
        </p:nvSpPr>
        <p:spPr>
          <a:xfrm>
            <a:off x="324600" y="190650"/>
            <a:ext cx="4559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s" sz="2000" b="1">
                <a:latin typeface="Quicksand"/>
                <a:ea typeface="Quicksand"/>
                <a:cs typeface="Quicksand"/>
                <a:sym typeface="Quicksand"/>
              </a:rPr>
              <a:t>TIPS</a:t>
            </a:r>
            <a:r>
              <a:rPr lang="es" sz="2000" b="1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2000" b="1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2c303243f28_0_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c303243f28_0_163"/>
          <p:cNvSpPr txBox="1"/>
          <p:nvPr/>
        </p:nvSpPr>
        <p:spPr>
          <a:xfrm>
            <a:off x="1813500" y="1863750"/>
            <a:ext cx="5517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¿Dónde nos encontrás?</a:t>
            </a:r>
            <a:endParaRPr sz="40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/>
          <p:nvPr/>
        </p:nvSpPr>
        <p:spPr>
          <a:xfrm>
            <a:off x="148000" y="178350"/>
            <a:ext cx="8847900" cy="4786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979275" y="601625"/>
            <a:ext cx="2543100" cy="646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" sz="30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AGENDA</a:t>
            </a:r>
            <a:endParaRPr sz="30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986825" y="1513300"/>
            <a:ext cx="6309900" cy="2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Quicksand"/>
              <a:buChar char="●"/>
            </a:pPr>
            <a:r>
              <a:rPr lang="es" sz="2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¿QUIÉNES SOMOS?</a:t>
            </a:r>
            <a:endParaRPr sz="2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Quicksand"/>
              <a:buChar char="●"/>
            </a:pPr>
            <a:r>
              <a:rPr lang="es" sz="2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CARRERAS</a:t>
            </a:r>
            <a:endParaRPr sz="2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Quicksand"/>
              <a:buChar char="●"/>
            </a:pPr>
            <a:r>
              <a:rPr lang="es" sz="2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CURSADAS</a:t>
            </a:r>
            <a:endParaRPr sz="2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Quicksand"/>
              <a:buChar char="●"/>
            </a:pPr>
            <a:r>
              <a:rPr lang="es" sz="2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 TENER EN CUENTA</a:t>
            </a:r>
            <a:endParaRPr sz="2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Quicksand"/>
              <a:buChar char="●"/>
            </a:pPr>
            <a:r>
              <a:rPr lang="es" sz="2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¿DÓNDE NOS ENCONTRAS?</a:t>
            </a:r>
            <a:endParaRPr sz="2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100" b="0" i="0" u="none" strike="noStrike" cap="none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1f3fa9c23b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1f3fa9c23b4_0_0"/>
          <p:cNvSpPr txBox="1"/>
          <p:nvPr/>
        </p:nvSpPr>
        <p:spPr>
          <a:xfrm>
            <a:off x="324000" y="198000"/>
            <a:ext cx="5517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¿Dónde nos encontrás?</a:t>
            </a:r>
            <a:endParaRPr sz="20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70" name="Google Shape;270;g1f3fa9c23b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750" y="1463850"/>
            <a:ext cx="4616225" cy="338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1f3fa9c23b4_0_0"/>
          <p:cNvSpPr txBox="1"/>
          <p:nvPr/>
        </p:nvSpPr>
        <p:spPr>
          <a:xfrm>
            <a:off x="1107500" y="826925"/>
            <a:ext cx="59802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4888"/>
              </a:buClr>
              <a:buSzPts val="1400"/>
              <a:buFont typeface="Montserrat Medium"/>
              <a:buNone/>
            </a:pPr>
            <a:r>
              <a:rPr lang="es" sz="18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 </a:t>
            </a:r>
            <a:r>
              <a:rPr lang="es" sz="1800" b="1">
                <a:latin typeface="Quicksand"/>
                <a:ea typeface="Quicksand"/>
                <a:cs typeface="Quicksand"/>
                <a:sym typeface="Quicksand"/>
              </a:rPr>
              <a:t>l</a:t>
            </a:r>
            <a:r>
              <a:rPr lang="es" sz="18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unes a </a:t>
            </a:r>
            <a:r>
              <a:rPr lang="es" sz="1800" b="1">
                <a:latin typeface="Quicksand"/>
                <a:ea typeface="Quicksand"/>
                <a:cs typeface="Quicksand"/>
                <a:sym typeface="Quicksand"/>
              </a:rPr>
              <a:t>v</a:t>
            </a:r>
            <a:r>
              <a:rPr lang="es" sz="18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iernes de 18</a:t>
            </a:r>
            <a:r>
              <a:rPr lang="es" sz="1800" b="1">
                <a:latin typeface="Quicksand"/>
                <a:ea typeface="Quicksand"/>
                <a:cs typeface="Quicksand"/>
                <a:sym typeface="Quicksand"/>
              </a:rPr>
              <a:t>:</a:t>
            </a:r>
            <a:r>
              <a:rPr lang="es" sz="18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30 a 22</a:t>
            </a:r>
            <a:r>
              <a:rPr lang="es" sz="1800" b="1">
                <a:latin typeface="Quicksand"/>
                <a:ea typeface="Quicksand"/>
                <a:cs typeface="Quicksand"/>
                <a:sym typeface="Quicksand"/>
              </a:rPr>
              <a:t>:</a:t>
            </a:r>
            <a:r>
              <a:rPr lang="es" sz="18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30 hs.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272" name="Google Shape;272;g1f3fa9c23b4_0_0"/>
          <p:cNvGrpSpPr/>
          <p:nvPr/>
        </p:nvGrpSpPr>
        <p:grpSpPr>
          <a:xfrm>
            <a:off x="5175200" y="1443125"/>
            <a:ext cx="3746125" cy="566400"/>
            <a:chOff x="5175200" y="1747925"/>
            <a:chExt cx="3746125" cy="566400"/>
          </a:xfrm>
        </p:grpSpPr>
        <p:sp>
          <p:nvSpPr>
            <p:cNvPr id="273" name="Google Shape;273;g1f3fa9c23b4_0_0"/>
            <p:cNvSpPr txBox="1"/>
            <p:nvPr/>
          </p:nvSpPr>
          <p:spPr>
            <a:xfrm>
              <a:off x="5175200" y="1747925"/>
              <a:ext cx="3746100" cy="5664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</a:endParaRPr>
            </a:p>
          </p:txBody>
        </p:sp>
        <p:pic>
          <p:nvPicPr>
            <p:cNvPr id="274" name="Google Shape;274;g1f3fa9c23b4_0_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82725" y="1843875"/>
              <a:ext cx="579800" cy="33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g1f3fa9c23b4_0_0"/>
            <p:cNvSpPr txBox="1"/>
            <p:nvPr/>
          </p:nvSpPr>
          <p:spPr>
            <a:xfrm>
              <a:off x="5786325" y="1843875"/>
              <a:ext cx="31350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b="1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Bedelia IFTS 11 - Análisis de Sistemas</a:t>
              </a:r>
              <a:endParaRPr sz="12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276" name="Google Shape;276;g1f3fa9c23b4_0_0"/>
          <p:cNvGrpSpPr/>
          <p:nvPr/>
        </p:nvGrpSpPr>
        <p:grpSpPr>
          <a:xfrm>
            <a:off x="5175200" y="2704635"/>
            <a:ext cx="3746100" cy="492600"/>
            <a:chOff x="5195775" y="2440225"/>
            <a:chExt cx="3746100" cy="492600"/>
          </a:xfrm>
        </p:grpSpPr>
        <p:sp>
          <p:nvSpPr>
            <p:cNvPr id="277" name="Google Shape;277;g1f3fa9c23b4_0_0"/>
            <p:cNvSpPr txBox="1"/>
            <p:nvPr/>
          </p:nvSpPr>
          <p:spPr>
            <a:xfrm>
              <a:off x="5195775" y="2440225"/>
              <a:ext cx="3746100" cy="492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</a:endParaRPr>
            </a:p>
          </p:txBody>
        </p:sp>
        <p:pic>
          <p:nvPicPr>
            <p:cNvPr id="278" name="Google Shape;278;g1f3fa9c23b4_0_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82725" y="2492325"/>
              <a:ext cx="579800" cy="33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g1f3fa9c23b4_0_0"/>
            <p:cNvSpPr txBox="1"/>
            <p:nvPr/>
          </p:nvSpPr>
          <p:spPr>
            <a:xfrm>
              <a:off x="5786325" y="2491325"/>
              <a:ext cx="31350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b="1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Bedelia IFTS 11 - Desarrollo de Software</a:t>
              </a:r>
              <a:endParaRPr sz="12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280" name="Google Shape;280;g1f3fa9c23b4_0_0"/>
          <p:cNvGrpSpPr/>
          <p:nvPr/>
        </p:nvGrpSpPr>
        <p:grpSpPr>
          <a:xfrm>
            <a:off x="5175200" y="3818545"/>
            <a:ext cx="3746100" cy="566400"/>
            <a:chOff x="5216325" y="3077700"/>
            <a:chExt cx="3746100" cy="566400"/>
          </a:xfrm>
        </p:grpSpPr>
        <p:sp>
          <p:nvSpPr>
            <p:cNvPr id="281" name="Google Shape;281;g1f3fa9c23b4_0_0"/>
            <p:cNvSpPr txBox="1"/>
            <p:nvPr/>
          </p:nvSpPr>
          <p:spPr>
            <a:xfrm>
              <a:off x="5216325" y="3077700"/>
              <a:ext cx="3746100" cy="5664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</a:endParaRPr>
            </a:p>
          </p:txBody>
        </p:sp>
        <p:pic>
          <p:nvPicPr>
            <p:cNvPr id="282" name="Google Shape;282;g1f3fa9c23b4_0_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82725" y="3139525"/>
              <a:ext cx="579800" cy="33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g1f3fa9c23b4_0_0"/>
            <p:cNvSpPr txBox="1"/>
            <p:nvPr/>
          </p:nvSpPr>
          <p:spPr>
            <a:xfrm>
              <a:off x="5786325" y="3139025"/>
              <a:ext cx="31350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b="1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Bedelia IFTS 11 - Ciencia de Datos e Inteligencia Artificial (CDeIA)</a:t>
              </a:r>
              <a:endParaRPr sz="12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284" name="Google Shape;284;g1f3fa9c23b4_0_0"/>
          <p:cNvGrpSpPr/>
          <p:nvPr/>
        </p:nvGrpSpPr>
        <p:grpSpPr>
          <a:xfrm>
            <a:off x="5175200" y="2073880"/>
            <a:ext cx="3746125" cy="566400"/>
            <a:chOff x="5175200" y="1747925"/>
            <a:chExt cx="3746125" cy="566400"/>
          </a:xfrm>
        </p:grpSpPr>
        <p:sp>
          <p:nvSpPr>
            <p:cNvPr id="285" name="Google Shape;285;g1f3fa9c23b4_0_0"/>
            <p:cNvSpPr txBox="1"/>
            <p:nvPr/>
          </p:nvSpPr>
          <p:spPr>
            <a:xfrm>
              <a:off x="5175200" y="1747925"/>
              <a:ext cx="3746100" cy="5664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</a:endParaRPr>
            </a:p>
          </p:txBody>
        </p:sp>
        <p:pic>
          <p:nvPicPr>
            <p:cNvPr id="286" name="Google Shape;286;g1f3fa9c23b4_0_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82725" y="1843875"/>
              <a:ext cx="579800" cy="33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g1f3fa9c23b4_0_0"/>
            <p:cNvSpPr txBox="1"/>
            <p:nvPr/>
          </p:nvSpPr>
          <p:spPr>
            <a:xfrm>
              <a:off x="5786325" y="1843875"/>
              <a:ext cx="31350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b="1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AS - JTP/ATPs</a:t>
              </a:r>
              <a:endParaRPr sz="12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288" name="Google Shape;288;g1f3fa9c23b4_0_0"/>
          <p:cNvGrpSpPr/>
          <p:nvPr/>
        </p:nvGrpSpPr>
        <p:grpSpPr>
          <a:xfrm>
            <a:off x="5175200" y="3261590"/>
            <a:ext cx="3746100" cy="492600"/>
            <a:chOff x="5195775" y="2440225"/>
            <a:chExt cx="3746100" cy="492600"/>
          </a:xfrm>
        </p:grpSpPr>
        <p:sp>
          <p:nvSpPr>
            <p:cNvPr id="289" name="Google Shape;289;g1f3fa9c23b4_0_0"/>
            <p:cNvSpPr txBox="1"/>
            <p:nvPr/>
          </p:nvSpPr>
          <p:spPr>
            <a:xfrm>
              <a:off x="5195775" y="2440225"/>
              <a:ext cx="3746100" cy="4926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</a:endParaRPr>
            </a:p>
          </p:txBody>
        </p:sp>
        <p:pic>
          <p:nvPicPr>
            <p:cNvPr id="290" name="Google Shape;290;g1f3fa9c23b4_0_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82725" y="2492325"/>
              <a:ext cx="579800" cy="33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g1f3fa9c23b4_0_0"/>
            <p:cNvSpPr txBox="1"/>
            <p:nvPr/>
          </p:nvSpPr>
          <p:spPr>
            <a:xfrm>
              <a:off x="5786325" y="2491325"/>
              <a:ext cx="31350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b="1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DS - JTP/ATPs</a:t>
              </a:r>
              <a:endParaRPr sz="12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292" name="Google Shape;292;g1f3fa9c23b4_0_0"/>
          <p:cNvGrpSpPr/>
          <p:nvPr/>
        </p:nvGrpSpPr>
        <p:grpSpPr>
          <a:xfrm>
            <a:off x="5175200" y="4449300"/>
            <a:ext cx="3746100" cy="566400"/>
            <a:chOff x="5216325" y="3077700"/>
            <a:chExt cx="3746100" cy="566400"/>
          </a:xfrm>
        </p:grpSpPr>
        <p:sp>
          <p:nvSpPr>
            <p:cNvPr id="293" name="Google Shape;293;g1f3fa9c23b4_0_0"/>
            <p:cNvSpPr txBox="1"/>
            <p:nvPr/>
          </p:nvSpPr>
          <p:spPr>
            <a:xfrm>
              <a:off x="5216325" y="3077700"/>
              <a:ext cx="3746100" cy="5664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2"/>
                </a:solidFill>
              </a:endParaRPr>
            </a:p>
          </p:txBody>
        </p:sp>
        <p:pic>
          <p:nvPicPr>
            <p:cNvPr id="294" name="Google Shape;294;g1f3fa9c23b4_0_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82725" y="3139525"/>
              <a:ext cx="579800" cy="33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g1f3fa9c23b4_0_0"/>
            <p:cNvSpPr txBox="1"/>
            <p:nvPr/>
          </p:nvSpPr>
          <p:spPr>
            <a:xfrm>
              <a:off x="5786325" y="3139025"/>
              <a:ext cx="3135000" cy="33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 b="1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CDeIA - JTP/ATPs</a:t>
              </a:r>
              <a:endParaRPr sz="12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g2c2a39d4b3c_2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2c2a39d4b3c_2_73"/>
          <p:cNvSpPr txBox="1"/>
          <p:nvPr/>
        </p:nvSpPr>
        <p:spPr>
          <a:xfrm>
            <a:off x="528150" y="1524875"/>
            <a:ext cx="28623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u="sng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http://www.ifts11.com</a:t>
            </a:r>
            <a:endParaRPr sz="2000">
              <a:solidFill>
                <a:srgbClr val="0000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2" name="Google Shape;302;g2c2a39d4b3c_2_73"/>
          <p:cNvSpPr txBox="1"/>
          <p:nvPr/>
        </p:nvSpPr>
        <p:spPr>
          <a:xfrm>
            <a:off x="463950" y="975400"/>
            <a:ext cx="2990700" cy="4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NUESTRA PÁGINA WEB</a:t>
            </a:r>
            <a:endParaRPr sz="20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3" name="Google Shape;303;g2c2a39d4b3c_2_73"/>
          <p:cNvSpPr txBox="1"/>
          <p:nvPr/>
        </p:nvSpPr>
        <p:spPr>
          <a:xfrm>
            <a:off x="4853500" y="975400"/>
            <a:ext cx="2496300" cy="4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NUESTRAS REDES</a:t>
            </a:r>
            <a:endParaRPr sz="20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04" name="Google Shape;304;g2c2a39d4b3c_2_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7888" y="1640225"/>
            <a:ext cx="3327522" cy="341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2c2a39d4b3c_2_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6206" y="2245525"/>
            <a:ext cx="514199" cy="51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2c2a39d4b3c_2_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0760" y="2268851"/>
            <a:ext cx="1073790" cy="468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c2a39d4b3c_2_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0100" y="2249825"/>
            <a:ext cx="3538400" cy="2657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g2c2a39d4b3c_2_73"/>
          <p:cNvCxnSpPr/>
          <p:nvPr/>
        </p:nvCxnSpPr>
        <p:spPr>
          <a:xfrm>
            <a:off x="1761525" y="3086950"/>
            <a:ext cx="769500" cy="9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9" name="Google Shape;309;g2c2a39d4b3c_2_73"/>
          <p:cNvSpPr txBox="1"/>
          <p:nvPr/>
        </p:nvSpPr>
        <p:spPr>
          <a:xfrm>
            <a:off x="349825" y="2905750"/>
            <a:ext cx="1362000" cy="373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¡SUSCRIBITE!</a:t>
            </a:r>
            <a:endParaRPr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10" name="Google Shape;310;g2c2a39d4b3c_2_73"/>
          <p:cNvSpPr txBox="1"/>
          <p:nvPr/>
        </p:nvSpPr>
        <p:spPr>
          <a:xfrm>
            <a:off x="324000" y="198000"/>
            <a:ext cx="3173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¿Dónde nos encontrás?</a:t>
            </a:r>
            <a:endParaRPr sz="2000"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/>
          <p:nvPr/>
        </p:nvSpPr>
        <p:spPr>
          <a:xfrm>
            <a:off x="160825" y="178350"/>
            <a:ext cx="8860500" cy="4786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1"/>
          <p:cNvSpPr txBox="1"/>
          <p:nvPr/>
        </p:nvSpPr>
        <p:spPr>
          <a:xfrm>
            <a:off x="2060100" y="1817550"/>
            <a:ext cx="50238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¡N</a:t>
            </a:r>
            <a:r>
              <a:rPr lang="es" sz="4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OS</a:t>
            </a:r>
            <a:r>
              <a:rPr lang="es" sz="4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ESCUCHAMOS!</a:t>
            </a:r>
            <a:endParaRPr sz="4000" b="1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17" name="Google Shape;31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g2c303243f28_0_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2c303243f28_0_131"/>
          <p:cNvPicPr preferRelativeResize="0"/>
          <p:nvPr/>
        </p:nvPicPr>
        <p:blipFill rotWithShape="1">
          <a:blip r:embed="rId4">
            <a:alphaModFix/>
          </a:blip>
          <a:srcRect r="9657" b="6681"/>
          <a:stretch/>
        </p:blipFill>
        <p:spPr>
          <a:xfrm>
            <a:off x="158425" y="1495113"/>
            <a:ext cx="5251900" cy="276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2c303243f28_0_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6525" y="1182888"/>
            <a:ext cx="3434900" cy="3501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5"/>
          <p:cNvSpPr txBox="1"/>
          <p:nvPr/>
        </p:nvSpPr>
        <p:spPr>
          <a:xfrm>
            <a:off x="1813500" y="4353200"/>
            <a:ext cx="5517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i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ESCANEAR</a:t>
            </a:r>
            <a:r>
              <a:rPr lang="es"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- PRESTAR ATENCIÓN</a:t>
            </a:r>
            <a:endParaRPr sz="24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750" y="535425"/>
            <a:ext cx="3636824" cy="363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2c2a39d4b3c_2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c2a39d4b3c_2_30"/>
          <p:cNvSpPr txBox="1"/>
          <p:nvPr/>
        </p:nvSpPr>
        <p:spPr>
          <a:xfrm>
            <a:off x="1764300" y="2273875"/>
            <a:ext cx="5517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¿Quienes somos?</a:t>
            </a:r>
            <a:endParaRPr sz="40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3"/>
          <p:cNvGrpSpPr/>
          <p:nvPr/>
        </p:nvGrpSpPr>
        <p:grpSpPr>
          <a:xfrm>
            <a:off x="4726054" y="2867817"/>
            <a:ext cx="2644716" cy="2163933"/>
            <a:chOff x="6225304" y="2791605"/>
            <a:chExt cx="2644716" cy="2163933"/>
          </a:xfrm>
        </p:grpSpPr>
        <p:grpSp>
          <p:nvGrpSpPr>
            <p:cNvPr id="85" name="Google Shape;85;p3"/>
            <p:cNvGrpSpPr/>
            <p:nvPr/>
          </p:nvGrpSpPr>
          <p:grpSpPr>
            <a:xfrm rot="594061">
              <a:off x="6349970" y="2985202"/>
              <a:ext cx="2395384" cy="1657754"/>
              <a:chOff x="2959497" y="1264446"/>
              <a:chExt cx="2643634" cy="1832851"/>
            </a:xfrm>
          </p:grpSpPr>
          <p:pic>
            <p:nvPicPr>
              <p:cNvPr id="86" name="Google Shape;86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560608">
                <a:off x="3961331" y="1377966"/>
                <a:ext cx="1525601" cy="15561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Google Shape;87;p3"/>
              <p:cNvPicPr preferRelativeResize="0"/>
              <p:nvPr/>
            </p:nvPicPr>
            <p:blipFill rotWithShape="1">
              <a:blip r:embed="rId4">
                <a:alphaModFix/>
              </a:blip>
              <a:srcRect t="14828"/>
              <a:stretch/>
            </p:blipFill>
            <p:spPr>
              <a:xfrm rot="-646743">
                <a:off x="3105793" y="1350640"/>
                <a:ext cx="1047897" cy="166334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8" name="Google Shape;88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94061">
              <a:off x="6781774" y="3877985"/>
              <a:ext cx="1224595" cy="9795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9" name="Google Shape;8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3850" y="118363"/>
            <a:ext cx="687575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"/>
          <p:cNvSpPr txBox="1"/>
          <p:nvPr/>
        </p:nvSpPr>
        <p:spPr>
          <a:xfrm>
            <a:off x="5433488" y="2325438"/>
            <a:ext cx="1764300" cy="492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1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ASESORA PEDAGÓGICA</a:t>
            </a:r>
            <a:br>
              <a:rPr lang="es" sz="1000" b="1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</a:br>
            <a:r>
              <a:rPr lang="es" sz="10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Lic. Cinthia Cossio</a:t>
            </a:r>
            <a:endParaRPr sz="1000" b="0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109225" y="107150"/>
            <a:ext cx="2488200" cy="492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NUESTRO EQUIPO</a:t>
            </a:r>
            <a:endParaRPr sz="18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3510300" y="962975"/>
            <a:ext cx="2123400" cy="598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s" sz="1350" b="1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RECTORA</a:t>
            </a:r>
            <a:endParaRPr sz="1350" b="1" i="0" u="none" strike="noStrike" cap="none">
              <a:solidFill>
                <a:srgbClr val="666666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5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Ing. Sandra Rodríguez</a:t>
            </a:r>
            <a:endParaRPr sz="1800" b="0" i="0" u="none" strike="noStrike" cap="none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1043088" y="1353738"/>
            <a:ext cx="2123400" cy="598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s" sz="1350" b="1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SEC. ADMINISTRATIVO</a:t>
            </a:r>
            <a:endParaRPr sz="1350" b="1" i="0" u="none" strike="noStrike" cap="none">
              <a:solidFill>
                <a:srgbClr val="666666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s" sz="135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Maximiliano Tejeda</a:t>
            </a:r>
            <a:endParaRPr sz="1800" b="0" i="0" u="none" strike="noStrike" cap="none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4" name="Google Shape;94;p3"/>
          <p:cNvSpPr txBox="1"/>
          <p:nvPr/>
        </p:nvSpPr>
        <p:spPr>
          <a:xfrm rot="-3363" flipH="1">
            <a:off x="7121593" y="3017441"/>
            <a:ext cx="1840201" cy="784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b="1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JEFES DE TRABAJOS PRÁCTICOS</a:t>
            </a:r>
            <a:br>
              <a:rPr lang="es" sz="1000" b="1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</a:br>
            <a:r>
              <a:rPr lang="es" sz="10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Lic. Eduardo Terán</a:t>
            </a:r>
            <a:br>
              <a:rPr lang="es" sz="10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</a:br>
            <a:r>
              <a:rPr lang="es" sz="10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Lic. Mariana Delfino</a:t>
            </a:r>
            <a:endParaRPr sz="1000" b="0" i="0" u="none" strike="noStrike" cap="none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184800" y="3369713"/>
            <a:ext cx="1530000" cy="1007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b="1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BEDELES</a:t>
            </a:r>
            <a:endParaRPr sz="1000" b="1" i="0" u="none" strike="noStrike" cap="none">
              <a:solidFill>
                <a:srgbClr val="666666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rgbClr val="666666"/>
                </a:solidFill>
                <a:highlight>
                  <a:schemeClr val="lt1"/>
                </a:highlight>
                <a:latin typeface="Quicksand"/>
                <a:ea typeface="Quicksand"/>
                <a:cs typeface="Quicksand"/>
                <a:sym typeface="Quicksand"/>
              </a:rPr>
              <a:t>Gastón Medrano</a:t>
            </a:r>
            <a:br>
              <a:rPr lang="es" sz="1000" b="1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</a:br>
            <a:r>
              <a:rPr lang="es" sz="10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Paola Boria</a:t>
            </a:r>
            <a:br>
              <a:rPr lang="es" sz="10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</a:br>
            <a:r>
              <a:rPr lang="es" sz="10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Marcela Tejeda</a:t>
            </a:r>
            <a:br>
              <a:rPr lang="es" sz="10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</a:br>
            <a:r>
              <a:rPr lang="es" sz="10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Gonzalo Human</a:t>
            </a:r>
            <a:br>
              <a:rPr lang="es" sz="10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</a:br>
            <a:endParaRPr sz="1000" b="0" i="0" u="none" strike="noStrike" cap="none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1760188" y="2325438"/>
            <a:ext cx="1809300" cy="478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b="1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TUTORA</a:t>
            </a:r>
            <a:br>
              <a:rPr lang="es" sz="1000" b="1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</a:br>
            <a:r>
              <a:rPr lang="es" sz="10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Cdra. Analía Gambacorta</a:t>
            </a:r>
            <a:endParaRPr sz="1000" b="0" i="0" u="none" strike="noStrike" cap="none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5901288" y="1336775"/>
            <a:ext cx="2123400" cy="598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s" sz="1350" b="1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SEC. ACADÉMICO</a:t>
            </a:r>
            <a:endParaRPr sz="1350" b="1" i="0" u="none" strike="noStrike" cap="none">
              <a:solidFill>
                <a:srgbClr val="666666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s" sz="135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Ing. Pablo Avellaneda</a:t>
            </a:r>
            <a:endParaRPr sz="1350" b="0" i="0" u="none" strike="noStrike" cap="none">
              <a:solidFill>
                <a:srgbClr val="666666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">
            <a:off x="184801" y="1157308"/>
            <a:ext cx="697174" cy="95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07450" y="1684075"/>
            <a:ext cx="1764300" cy="106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60200" y="3260475"/>
            <a:ext cx="1891474" cy="122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7001900" y="4136425"/>
            <a:ext cx="1959900" cy="785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b="1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AYUDANTES DE TRABAJOS PRÁCTICOS</a:t>
            </a:r>
            <a:br>
              <a:rPr lang="es" sz="1000" b="1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</a:br>
            <a:r>
              <a:rPr lang="es" sz="10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ATP – Macarena Tejeda</a:t>
            </a:r>
            <a:br>
              <a:rPr lang="es" sz="10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</a:br>
            <a:r>
              <a:rPr lang="es" sz="1000" b="0" i="0" u="none" strike="noStrike" cap="none">
                <a:solidFill>
                  <a:srgbClr val="666666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ATP – Emiliano De Vuono</a:t>
            </a:r>
            <a:endParaRPr sz="1000" b="0" i="0" u="none" strike="noStrike" cap="none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65250" y="1237800"/>
            <a:ext cx="697175" cy="6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11">
            <a:alphaModFix/>
          </a:blip>
          <a:srcRect b="9567"/>
          <a:stretch/>
        </p:blipFill>
        <p:spPr>
          <a:xfrm>
            <a:off x="4228225" y="107150"/>
            <a:ext cx="687575" cy="85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2c303243f28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c303243f28_0_25"/>
          <p:cNvSpPr txBox="1"/>
          <p:nvPr/>
        </p:nvSpPr>
        <p:spPr>
          <a:xfrm>
            <a:off x="1724400" y="2217750"/>
            <a:ext cx="5695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4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Carreras</a:t>
            </a:r>
            <a:endParaRPr sz="38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2c2a39d4b3c_2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c2a39d4b3c_2_25"/>
          <p:cNvSpPr txBox="1"/>
          <p:nvPr/>
        </p:nvSpPr>
        <p:spPr>
          <a:xfrm>
            <a:off x="2629700" y="894075"/>
            <a:ext cx="62916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marR="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icksand SemiBold"/>
              <a:buChar char="✔"/>
            </a:pPr>
            <a:r>
              <a:rPr lang="es" sz="1600">
                <a:latin typeface="Quicksand SemiBold"/>
                <a:ea typeface="Quicksand SemiBold"/>
                <a:cs typeface="Quicksand SemiBold"/>
                <a:sym typeface="Quicksand SemiBold"/>
              </a:rPr>
              <a:t>Aborda la informática desde diferentes aspectos.</a:t>
            </a:r>
            <a:endParaRPr sz="160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00050" marR="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icksand SemiBold"/>
              <a:buChar char="✔"/>
            </a:pPr>
            <a:r>
              <a:rPr lang="es" sz="1600">
                <a:latin typeface="Quicksand SemiBold"/>
                <a:ea typeface="Quicksand SemiBold"/>
                <a:cs typeface="Quicksand SemiBold"/>
                <a:sym typeface="Quicksand SemiBold"/>
              </a:rPr>
              <a:t>Propone un enfoque amplio, donde los ejes principales son el </a:t>
            </a:r>
            <a:r>
              <a:rPr lang="es" sz="16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análisis y la gestión, sumando conceptos </a:t>
            </a:r>
            <a:r>
              <a:rPr lang="es" sz="1600">
                <a:latin typeface="Quicksand SemiBold"/>
                <a:ea typeface="Quicksand SemiBold"/>
                <a:cs typeface="Quicksand SemiBold"/>
                <a:sym typeface="Quicksand SemiBold"/>
              </a:rPr>
              <a:t>de desarrollo.</a:t>
            </a:r>
            <a:endParaRPr sz="160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00050" marR="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icksand SemiBold"/>
              <a:buChar char="✔"/>
            </a:pPr>
            <a:r>
              <a:rPr lang="es" sz="1600">
                <a:latin typeface="Quicksand SemiBold"/>
                <a:ea typeface="Quicksand SemiBold"/>
                <a:cs typeface="Quicksand SemiBold"/>
                <a:sym typeface="Quicksand SemiBold"/>
              </a:rPr>
              <a:t>24 materias - 5 cuatrimestres</a:t>
            </a:r>
            <a:endParaRPr sz="1600"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16" name="Google Shape;116;g2c2a39d4b3c_2_25"/>
          <p:cNvSpPr txBox="1"/>
          <p:nvPr/>
        </p:nvSpPr>
        <p:spPr>
          <a:xfrm>
            <a:off x="324000" y="1026075"/>
            <a:ext cx="1994400" cy="5727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 b="1">
                <a:latin typeface="Quicksand"/>
                <a:ea typeface="Quicksand"/>
                <a:cs typeface="Quicksand"/>
                <a:sym typeface="Quicksand"/>
              </a:rPr>
              <a:t>T.S.A.S.</a:t>
            </a:r>
            <a:endParaRPr sz="18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7" name="Google Shape;117;g2c2a39d4b3c_2_25"/>
          <p:cNvSpPr txBox="1"/>
          <p:nvPr/>
        </p:nvSpPr>
        <p:spPr>
          <a:xfrm>
            <a:off x="324000" y="198000"/>
            <a:ext cx="1508700" cy="492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Carreras</a:t>
            </a:r>
            <a:endParaRPr sz="18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8" name="Google Shape;118;g2c2a39d4b3c_2_25"/>
          <p:cNvSpPr txBox="1"/>
          <p:nvPr/>
        </p:nvSpPr>
        <p:spPr>
          <a:xfrm>
            <a:off x="2629700" y="2219400"/>
            <a:ext cx="62916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marR="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icksand SemiBold"/>
              <a:buChar char="✔"/>
            </a:pPr>
            <a:r>
              <a:rPr lang="es" sz="1600">
                <a:latin typeface="Quicksand SemiBold"/>
                <a:ea typeface="Quicksand SemiBold"/>
                <a:cs typeface="Quicksand SemiBold"/>
                <a:sym typeface="Quicksand SemiBold"/>
              </a:rPr>
              <a:t>Está orientada a la producción de soluciones de software.</a:t>
            </a:r>
            <a:endParaRPr sz="160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00050" marR="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icksand SemiBold"/>
              <a:buChar char="✔"/>
            </a:pPr>
            <a:r>
              <a:rPr lang="es" sz="1600">
                <a:latin typeface="Quicksand SemiBold"/>
                <a:ea typeface="Quicksand SemiBold"/>
                <a:cs typeface="Quicksand SemiBold"/>
                <a:sym typeface="Quicksand SemiBold"/>
              </a:rPr>
              <a:t>Comprende su diseño, construcción y verificación.</a:t>
            </a:r>
            <a:endParaRPr sz="160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00050" marR="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icksand SemiBold"/>
              <a:buChar char="✔"/>
            </a:pPr>
            <a:r>
              <a:rPr lang="es" sz="1600">
                <a:latin typeface="Quicksand SemiBold"/>
                <a:ea typeface="Quicksand SemiBold"/>
                <a:cs typeface="Quicksand SemiBold"/>
                <a:sym typeface="Quicksand SemiBold"/>
              </a:rPr>
              <a:t>23 materias - 5 cuatrimestres</a:t>
            </a:r>
            <a:endParaRPr sz="1600"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19" name="Google Shape;119;g2c2a39d4b3c_2_25"/>
          <p:cNvSpPr txBox="1"/>
          <p:nvPr/>
        </p:nvSpPr>
        <p:spPr>
          <a:xfrm>
            <a:off x="324000" y="2382000"/>
            <a:ext cx="1994400" cy="5727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 b="1">
                <a:latin typeface="Quicksand"/>
                <a:ea typeface="Quicksand"/>
                <a:cs typeface="Quicksand"/>
                <a:sym typeface="Quicksand"/>
              </a:rPr>
              <a:t>T.S.D.S.</a:t>
            </a:r>
            <a:endParaRPr sz="18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0" name="Google Shape;120;g2c2a39d4b3c_2_25"/>
          <p:cNvSpPr txBox="1"/>
          <p:nvPr/>
        </p:nvSpPr>
        <p:spPr>
          <a:xfrm>
            <a:off x="2579050" y="3332500"/>
            <a:ext cx="62916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marR="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icksand SemiBold"/>
              <a:buChar char="✔"/>
            </a:pPr>
            <a:r>
              <a:rPr lang="es" sz="1600">
                <a:latin typeface="Quicksand SemiBold"/>
                <a:ea typeface="Quicksand SemiBold"/>
                <a:cs typeface="Quicksand SemiBold"/>
                <a:sym typeface="Quicksand SemiBold"/>
              </a:rPr>
              <a:t>Orientada al desarrollo de herramientas que potencian el análisis de datos mediante la inteligencia artificial. </a:t>
            </a:r>
            <a:endParaRPr sz="160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00050" marR="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icksand SemiBold"/>
              <a:buChar char="✔"/>
            </a:pPr>
            <a:r>
              <a:rPr lang="es" sz="1600">
                <a:latin typeface="Quicksand SemiBold"/>
                <a:ea typeface="Quicksand SemiBold"/>
                <a:cs typeface="Quicksand SemiBold"/>
                <a:sym typeface="Quicksand SemiBold"/>
              </a:rPr>
              <a:t>Apunta a la integración de producción, ciencia y tecnología.</a:t>
            </a:r>
            <a:endParaRPr sz="160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00050" marR="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icksand SemiBold"/>
              <a:buChar char="✔"/>
            </a:pPr>
            <a:r>
              <a:rPr lang="es" sz="1600">
                <a:latin typeface="Quicksand SemiBold"/>
                <a:ea typeface="Quicksand SemiBold"/>
                <a:cs typeface="Quicksand SemiBold"/>
                <a:sym typeface="Quicksand SemiBold"/>
              </a:rPr>
              <a:t>19 materias - 5 cuatrimestres</a:t>
            </a:r>
            <a:endParaRPr sz="1600"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21" name="Google Shape;121;g2c2a39d4b3c_2_25"/>
          <p:cNvSpPr txBox="1"/>
          <p:nvPr/>
        </p:nvSpPr>
        <p:spPr>
          <a:xfrm>
            <a:off x="324000" y="3464500"/>
            <a:ext cx="1994400" cy="5727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 b="1">
                <a:latin typeface="Quicksand"/>
                <a:ea typeface="Quicksand"/>
                <a:cs typeface="Quicksand"/>
                <a:sym typeface="Quicksand"/>
              </a:rPr>
              <a:t>C.D.e I.A</a:t>
            </a:r>
            <a:endParaRPr sz="18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2c2feba298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c2feba2989_0_0"/>
          <p:cNvSpPr txBox="1"/>
          <p:nvPr/>
        </p:nvSpPr>
        <p:spPr>
          <a:xfrm>
            <a:off x="1724400" y="2217750"/>
            <a:ext cx="5695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4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Cursadas</a:t>
            </a:r>
            <a:endParaRPr sz="38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2c2feba2989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3850" y="270763"/>
            <a:ext cx="687575" cy="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c2feba2989_0_5"/>
          <p:cNvSpPr txBox="1"/>
          <p:nvPr/>
        </p:nvSpPr>
        <p:spPr>
          <a:xfrm>
            <a:off x="2946200" y="1853000"/>
            <a:ext cx="2480700" cy="426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Clases Virtuales</a:t>
            </a:r>
            <a:endParaRPr sz="1800">
              <a:solidFill>
                <a:schemeClr val="dk2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34" name="Google Shape;134;g2c2feba2989_0_5"/>
          <p:cNvSpPr txBox="1"/>
          <p:nvPr/>
        </p:nvSpPr>
        <p:spPr>
          <a:xfrm>
            <a:off x="2946200" y="975395"/>
            <a:ext cx="2480700" cy="426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Clases Presenciales</a:t>
            </a:r>
            <a:endParaRPr sz="1800">
              <a:solidFill>
                <a:schemeClr val="dk2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35" name="Google Shape;135;g2c2feba2989_0_5"/>
          <p:cNvSpPr txBox="1"/>
          <p:nvPr/>
        </p:nvSpPr>
        <p:spPr>
          <a:xfrm>
            <a:off x="316850" y="1265250"/>
            <a:ext cx="2280000" cy="7047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Según </a:t>
            </a:r>
            <a:r>
              <a:rPr lang="es" sz="19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CRONOGRAMA</a:t>
            </a:r>
            <a:endParaRPr sz="19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6" name="Google Shape;136;g2c2feba2989_0_5"/>
          <p:cNvSpPr txBox="1"/>
          <p:nvPr/>
        </p:nvSpPr>
        <p:spPr>
          <a:xfrm>
            <a:off x="5971025" y="975400"/>
            <a:ext cx="2084100" cy="426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Zavaleta 204</a:t>
            </a:r>
            <a:endParaRPr sz="1800">
              <a:solidFill>
                <a:schemeClr val="dk2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37" name="Google Shape;137;g2c2feba2989_0_5"/>
          <p:cNvSpPr txBox="1"/>
          <p:nvPr/>
        </p:nvSpPr>
        <p:spPr>
          <a:xfrm>
            <a:off x="5896075" y="1853000"/>
            <a:ext cx="2480700" cy="426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Google Meet </a:t>
            </a:r>
            <a:endParaRPr sz="1800">
              <a:solidFill>
                <a:schemeClr val="dk2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cxnSp>
        <p:nvCxnSpPr>
          <p:cNvPr id="138" name="Google Shape;138;g2c2feba2989_0_5"/>
          <p:cNvCxnSpPr>
            <a:stCxn id="135" idx="3"/>
            <a:endCxn id="134" idx="1"/>
          </p:cNvCxnSpPr>
          <p:nvPr/>
        </p:nvCxnSpPr>
        <p:spPr>
          <a:xfrm rot="10800000" flipH="1">
            <a:off x="2596850" y="1188900"/>
            <a:ext cx="349500" cy="42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9" name="Google Shape;139;g2c2feba2989_0_5"/>
          <p:cNvCxnSpPr>
            <a:stCxn id="135" idx="3"/>
            <a:endCxn id="133" idx="1"/>
          </p:cNvCxnSpPr>
          <p:nvPr/>
        </p:nvCxnSpPr>
        <p:spPr>
          <a:xfrm>
            <a:off x="2596850" y="1617600"/>
            <a:ext cx="349500" cy="44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" name="Google Shape;140;g2c2feba2989_0_5"/>
          <p:cNvCxnSpPr>
            <a:stCxn id="134" idx="3"/>
            <a:endCxn id="136" idx="1"/>
          </p:cNvCxnSpPr>
          <p:nvPr/>
        </p:nvCxnSpPr>
        <p:spPr>
          <a:xfrm>
            <a:off x="5426900" y="1188845"/>
            <a:ext cx="544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" name="Google Shape;141;g2c2feba2989_0_5"/>
          <p:cNvCxnSpPr>
            <a:stCxn id="133" idx="3"/>
            <a:endCxn id="137" idx="1"/>
          </p:cNvCxnSpPr>
          <p:nvPr/>
        </p:nvCxnSpPr>
        <p:spPr>
          <a:xfrm>
            <a:off x="5426900" y="2066450"/>
            <a:ext cx="469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" name="Google Shape;142;g2c2feba2989_0_5"/>
          <p:cNvSpPr txBox="1"/>
          <p:nvPr/>
        </p:nvSpPr>
        <p:spPr>
          <a:xfrm>
            <a:off x="322950" y="3260375"/>
            <a:ext cx="59580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 SemiBold"/>
              <a:buChar char="✔"/>
            </a:pPr>
            <a:r>
              <a:rPr lang="es" sz="1600" i="0" u="none" strike="noStrike" cap="none">
                <a:solidFill>
                  <a:srgbClr val="000000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Link siempre </a:t>
            </a:r>
            <a:r>
              <a:rPr lang="es" sz="1600">
                <a:latin typeface="Quicksand SemiBold"/>
                <a:ea typeface="Quicksand SemiBold"/>
                <a:cs typeface="Quicksand SemiBold"/>
                <a:sym typeface="Quicksand SemiBold"/>
              </a:rPr>
              <a:t>es el</a:t>
            </a:r>
            <a:r>
              <a:rPr lang="es" sz="1600" i="0" u="none" strike="noStrike" cap="none">
                <a:solidFill>
                  <a:srgbClr val="000000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 mismo para cada materia</a:t>
            </a:r>
            <a:endParaRPr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00050" marR="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 SemiBold"/>
              <a:buChar char="✔"/>
            </a:pPr>
            <a:r>
              <a:rPr lang="es" sz="1600" i="0" u="none" strike="noStrike" cap="none">
                <a:solidFill>
                  <a:srgbClr val="000000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NO USAR apodos. Ingresar con nombre y apellido</a:t>
            </a:r>
            <a:endParaRPr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00050" marR="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Quicksand SemiBold"/>
              <a:buChar char="✔"/>
            </a:pPr>
            <a:r>
              <a:rPr lang="es" sz="1600" i="0" u="none" strike="noStrike" cap="none">
                <a:solidFill>
                  <a:srgbClr val="000000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Poner foto </a:t>
            </a:r>
            <a:r>
              <a:rPr lang="es" sz="1600">
                <a:latin typeface="Quicksand SemiBold"/>
                <a:ea typeface="Quicksand SemiBold"/>
                <a:cs typeface="Quicksand SemiBold"/>
                <a:sym typeface="Quicksand SemiBold"/>
              </a:rPr>
              <a:t>actualizada</a:t>
            </a:r>
            <a:r>
              <a:rPr lang="es" sz="1600" i="0" u="none" strike="noStrike" cap="none">
                <a:solidFill>
                  <a:srgbClr val="000000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.</a:t>
            </a:r>
            <a:endParaRPr sz="160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00050" marR="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icksand SemiBold"/>
              <a:buChar char="✔"/>
            </a:pPr>
            <a:r>
              <a:rPr lang="es" sz="1600">
                <a:latin typeface="Quicksand SemiBold"/>
                <a:ea typeface="Quicksand SemiBold"/>
                <a:cs typeface="Quicksand SemiBold"/>
                <a:sym typeface="Quicksand SemiBold"/>
              </a:rPr>
              <a:t>Tener siempre disponible el micrófono para participar.</a:t>
            </a:r>
            <a:endParaRPr sz="1600">
              <a:latin typeface="Quicksand SemiBold"/>
              <a:ea typeface="Quicksand SemiBold"/>
              <a:cs typeface="Quicksand SemiBold"/>
              <a:sym typeface="Quicksand SemiBold"/>
            </a:endParaRPr>
          </a:p>
          <a:p>
            <a:pPr marL="400050" marR="0" lvl="1" indent="-298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icksand SemiBold"/>
              <a:buChar char="✔"/>
            </a:pPr>
            <a:r>
              <a:rPr lang="es" sz="1600">
                <a:latin typeface="Quicksand SemiBold"/>
                <a:ea typeface="Quicksand SemiBold"/>
                <a:cs typeface="Quicksand SemiBold"/>
                <a:sym typeface="Quicksand SemiBold"/>
              </a:rPr>
              <a:t>Silenciar el micrófono cuando no estás participando.</a:t>
            </a:r>
            <a:endParaRPr sz="1600"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sp>
        <p:nvSpPr>
          <p:cNvPr id="143" name="Google Shape;143;g2c2feba2989_0_5"/>
          <p:cNvSpPr txBox="1"/>
          <p:nvPr/>
        </p:nvSpPr>
        <p:spPr>
          <a:xfrm>
            <a:off x="500852" y="2660336"/>
            <a:ext cx="2615400" cy="5727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800" b="1">
                <a:latin typeface="Quicksand"/>
                <a:ea typeface="Quicksand"/>
                <a:cs typeface="Quicksand"/>
                <a:sym typeface="Quicksand"/>
              </a:rPr>
              <a:t>TIPs </a:t>
            </a:r>
            <a:r>
              <a:rPr lang="es" sz="18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MEET</a:t>
            </a:r>
            <a:endParaRPr sz="18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4" name="Google Shape;144;g2c2feba2989_0_5"/>
          <p:cNvSpPr txBox="1"/>
          <p:nvPr/>
        </p:nvSpPr>
        <p:spPr>
          <a:xfrm>
            <a:off x="324000" y="198000"/>
            <a:ext cx="1508700" cy="492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Cursadas</a:t>
            </a:r>
            <a:endParaRPr sz="18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5" name="Google Shape;145;g2c2feba2989_0_5"/>
          <p:cNvSpPr txBox="1"/>
          <p:nvPr/>
        </p:nvSpPr>
        <p:spPr>
          <a:xfrm>
            <a:off x="6440339" y="3260375"/>
            <a:ext cx="223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4888"/>
              </a:buClr>
              <a:buSzPts val="1400"/>
              <a:buFont typeface="Montserrat Medium"/>
              <a:buNone/>
            </a:pPr>
            <a:r>
              <a:rPr lang="es" sz="1400" i="0" u="none" strike="noStrike" cap="none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De Lunes a Viernes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4888"/>
              </a:buClr>
              <a:buSzPts val="1400"/>
              <a:buFont typeface="Montserrat Medium"/>
              <a:buNone/>
            </a:pPr>
            <a:r>
              <a:rPr lang="es" sz="1400" i="0" u="none" strike="noStrike" cap="none">
                <a:solidFill>
                  <a:srgbClr val="00000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de 18,30 a 22,30 hs.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6" name="Google Shape;146;g2c2feba2989_0_5"/>
          <p:cNvSpPr txBox="1"/>
          <p:nvPr/>
        </p:nvSpPr>
        <p:spPr>
          <a:xfrm>
            <a:off x="6470423" y="2639475"/>
            <a:ext cx="2152500" cy="614400"/>
          </a:xfrm>
          <a:prstGeom prst="rect">
            <a:avLst/>
          </a:prstGeom>
          <a:solidFill>
            <a:srgbClr val="B6D7A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Quicksand"/>
                <a:ea typeface="Quicksand"/>
                <a:cs typeface="Quicksand"/>
                <a:sym typeface="Quicksand"/>
              </a:rPr>
              <a:t>HORARIO</a:t>
            </a:r>
            <a:endParaRPr sz="18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Presentación en pantalla (16:9)</PresentationFormat>
  <Paragraphs>137</Paragraphs>
  <Slides>23</Slides>
  <Notes>23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Quicksand</vt:lpstr>
      <vt:lpstr>Roboto</vt:lpstr>
      <vt:lpstr>Quicksand SemiBold</vt:lpstr>
      <vt:lpstr>Montserrat</vt:lpstr>
      <vt:lpstr>Arial</vt:lpstr>
      <vt:lpstr>Quicksand Medium</vt:lpstr>
      <vt:lpstr>Montserrat Medium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Gambacorta, Analia</dc:creator>
  <cp:lastModifiedBy>Cra. Analía Gambacorta</cp:lastModifiedBy>
  <cp:revision>1</cp:revision>
  <dcterms:modified xsi:type="dcterms:W3CDTF">2024-03-15T19:35:23Z</dcterms:modified>
</cp:coreProperties>
</file>