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7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714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11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5" Type="http://schemas.openxmlformats.org/officeDocument/2006/relationships/image" Target="../media/image7.png"/><Relationship Id="rId4" Type="http://schemas.openxmlformats.org/officeDocument/2006/relationships/image" Target="../media/image3.png"/><Relationship Id="rId9" Type="http://schemas.openxmlformats.org/officeDocument/2006/relationships/image" Target="../media/image1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2670047"/>
            <a:ext cx="4037075" cy="4187949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2892551"/>
            <a:ext cx="1522475" cy="2365248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609076" y="1676400"/>
            <a:ext cx="2819400" cy="2819400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999476" y="0"/>
            <a:ext cx="1603247" cy="1141476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606028" y="6095999"/>
            <a:ext cx="993648" cy="761998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0398252" y="0"/>
            <a:ext cx="760488" cy="1203960"/>
          </a:xfrm>
          <a:prstGeom prst="rect">
            <a:avLst/>
          </a:prstGeom>
        </p:spPr>
      </p:pic>
      <p:sp>
        <p:nvSpPr>
          <p:cNvPr id="23" name="bg object 23"/>
          <p:cNvSpPr/>
          <p:nvPr/>
        </p:nvSpPr>
        <p:spPr>
          <a:xfrm>
            <a:off x="10437876" y="0"/>
            <a:ext cx="685800" cy="1143000"/>
          </a:xfrm>
          <a:custGeom>
            <a:avLst/>
            <a:gdLst/>
            <a:ahLst/>
            <a:cxnLst/>
            <a:rect l="l" t="t" r="r" b="b"/>
            <a:pathLst>
              <a:path w="685800" h="1143000">
                <a:moveTo>
                  <a:pt x="685800" y="0"/>
                </a:moveTo>
                <a:lnTo>
                  <a:pt x="0" y="0"/>
                </a:lnTo>
                <a:lnTo>
                  <a:pt x="0" y="1143000"/>
                </a:lnTo>
                <a:lnTo>
                  <a:pt x="685800" y="1143000"/>
                </a:lnTo>
                <a:lnTo>
                  <a:pt x="685800" y="0"/>
                </a:lnTo>
                <a:close/>
              </a:path>
            </a:pathLst>
          </a:custGeom>
          <a:solidFill>
            <a:srgbClr val="0E6EC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" name="bg object 24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3790187" y="626363"/>
            <a:ext cx="4703825" cy="4249674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287780" y="4392167"/>
            <a:ext cx="9896094" cy="2134362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218435" y="280542"/>
            <a:ext cx="7265034" cy="3911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200" b="0" i="1">
                <a:solidFill>
                  <a:srgbClr val="DBEEF8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86457" y="4583252"/>
            <a:ext cx="9984740" cy="19094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9/29/2025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200" b="0" i="1">
                <a:solidFill>
                  <a:srgbClr val="DBEEF8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9/29/2025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200" b="0" i="1">
                <a:solidFill>
                  <a:srgbClr val="DBEEF8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182116" y="2417191"/>
            <a:ext cx="4097020" cy="3677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9/29/2025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200" b="0" i="1">
                <a:solidFill>
                  <a:srgbClr val="DBEEF8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9/29/2025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2670047"/>
            <a:ext cx="4037075" cy="4187949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2892551"/>
            <a:ext cx="1522475" cy="2365248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398252" y="0"/>
            <a:ext cx="760488" cy="1203960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609076" y="1676400"/>
            <a:ext cx="2819400" cy="2819400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999476" y="0"/>
            <a:ext cx="1603247" cy="1141476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2670047"/>
            <a:ext cx="4037075" cy="4187949"/>
          </a:xfrm>
          <a:prstGeom prst="rect">
            <a:avLst/>
          </a:prstGeom>
        </p:spPr>
      </p:pic>
      <p:pic>
        <p:nvPicPr>
          <p:cNvPr id="23" name="bg object 2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606028" y="6095999"/>
            <a:ext cx="993648" cy="761998"/>
          </a:xfrm>
          <a:prstGeom prst="rect">
            <a:avLst/>
          </a:prstGeom>
        </p:spPr>
      </p:pic>
      <p:pic>
        <p:nvPicPr>
          <p:cNvPr id="24" name="bg object 2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2892551"/>
            <a:ext cx="1522475" cy="2365248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0398252" y="0"/>
            <a:ext cx="760488" cy="1203960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9/29/2025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7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12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0" y="2670047"/>
            <a:ext cx="4037075" cy="4187949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0" y="2892551"/>
            <a:ext cx="1522475" cy="2365248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8609076" y="1676400"/>
            <a:ext cx="2819400" cy="2819400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7999476" y="0"/>
            <a:ext cx="1603247" cy="1141476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8606028" y="6095999"/>
            <a:ext cx="993648" cy="761998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0398252" y="0"/>
            <a:ext cx="760488" cy="1203960"/>
          </a:xfrm>
          <a:prstGeom prst="rect">
            <a:avLst/>
          </a:prstGeom>
        </p:spPr>
      </p:pic>
      <p:sp>
        <p:nvSpPr>
          <p:cNvPr id="23" name="bg object 23"/>
          <p:cNvSpPr/>
          <p:nvPr/>
        </p:nvSpPr>
        <p:spPr>
          <a:xfrm>
            <a:off x="10437876" y="0"/>
            <a:ext cx="685800" cy="1143000"/>
          </a:xfrm>
          <a:custGeom>
            <a:avLst/>
            <a:gdLst/>
            <a:ahLst/>
            <a:cxnLst/>
            <a:rect l="l" t="t" r="r" b="b"/>
            <a:pathLst>
              <a:path w="685800" h="1143000">
                <a:moveTo>
                  <a:pt x="685800" y="0"/>
                </a:moveTo>
                <a:lnTo>
                  <a:pt x="0" y="0"/>
                </a:lnTo>
                <a:lnTo>
                  <a:pt x="0" y="1143000"/>
                </a:lnTo>
                <a:lnTo>
                  <a:pt x="685800" y="1143000"/>
                </a:lnTo>
                <a:lnTo>
                  <a:pt x="685800" y="0"/>
                </a:lnTo>
                <a:close/>
              </a:path>
            </a:pathLst>
          </a:custGeom>
          <a:solidFill>
            <a:srgbClr val="0E6E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852929" y="473709"/>
            <a:ext cx="6990080" cy="6654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200" b="0" i="1">
                <a:solidFill>
                  <a:srgbClr val="DBEEF8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03961" y="1577721"/>
            <a:ext cx="8596630" cy="45573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9/29/2025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fT7iUfzjQ6Y" TargetMode="External"/><Relationship Id="rId2" Type="http://schemas.openxmlformats.org/officeDocument/2006/relationships/hyperlink" Target="https://www.youtube.com/watch?v=0-2SBMvwsDE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011953" y="582684"/>
            <a:ext cx="8960847" cy="553998"/>
          </a:xfrm>
        </p:spPr>
        <p:txBody>
          <a:bodyPr/>
          <a:lstStyle/>
          <a:p>
            <a:r>
              <a:rPr lang="es-ES" sz="2800" i="0" spc="-35" dirty="0">
                <a:solidFill>
                  <a:srgbClr val="FFFFFF"/>
                </a:solidFill>
              </a:rPr>
              <a:t>Escuela</a:t>
            </a:r>
            <a:r>
              <a:rPr lang="es-ES" sz="2800" i="0" spc="-150" dirty="0">
                <a:solidFill>
                  <a:srgbClr val="FFFFFF"/>
                </a:solidFill>
              </a:rPr>
              <a:t> </a:t>
            </a:r>
            <a:r>
              <a:rPr lang="es-ES" sz="2800" i="0" spc="-125" dirty="0">
                <a:solidFill>
                  <a:srgbClr val="FFFFFF"/>
                </a:solidFill>
              </a:rPr>
              <a:t>Superior</a:t>
            </a:r>
            <a:r>
              <a:rPr lang="es-ES" sz="2800" i="0" spc="-170" dirty="0">
                <a:solidFill>
                  <a:srgbClr val="FFFFFF"/>
                </a:solidFill>
              </a:rPr>
              <a:t> </a:t>
            </a:r>
            <a:r>
              <a:rPr lang="es-ES" sz="2800" i="0" spc="130" dirty="0">
                <a:solidFill>
                  <a:srgbClr val="FFFFFF"/>
                </a:solidFill>
              </a:rPr>
              <a:t>de</a:t>
            </a:r>
            <a:r>
              <a:rPr lang="es-ES" sz="2800" i="0" spc="-140" dirty="0">
                <a:solidFill>
                  <a:srgbClr val="FFFFFF"/>
                </a:solidFill>
              </a:rPr>
              <a:t> </a:t>
            </a:r>
            <a:r>
              <a:rPr lang="es-ES" sz="2800" i="0" spc="-90" dirty="0">
                <a:solidFill>
                  <a:srgbClr val="FFFFFF"/>
                </a:solidFill>
              </a:rPr>
              <a:t>Enfermería</a:t>
            </a:r>
            <a:r>
              <a:rPr lang="es-ES" sz="2800" i="0" spc="-150" dirty="0">
                <a:solidFill>
                  <a:srgbClr val="FFFFFF"/>
                </a:solidFill>
              </a:rPr>
              <a:t> </a:t>
            </a:r>
            <a:r>
              <a:rPr lang="es-ES" sz="2800" i="0" spc="50" dirty="0">
                <a:solidFill>
                  <a:srgbClr val="FFFFFF"/>
                </a:solidFill>
              </a:rPr>
              <a:t>“Cecilia</a:t>
            </a:r>
            <a:r>
              <a:rPr lang="es-ES" sz="2800" i="0" spc="-200" dirty="0">
                <a:solidFill>
                  <a:srgbClr val="FFFFFF"/>
                </a:solidFill>
              </a:rPr>
              <a:t> </a:t>
            </a:r>
            <a:r>
              <a:rPr lang="es-ES" sz="2800" i="0" spc="-45" dirty="0">
                <a:solidFill>
                  <a:srgbClr val="FFFFFF"/>
                </a:solidFill>
              </a:rPr>
              <a:t>Grierson</a:t>
            </a:r>
            <a:r>
              <a:rPr lang="es-ES" sz="3600" i="0" spc="-45" dirty="0">
                <a:solidFill>
                  <a:srgbClr val="FFFFFF"/>
                </a:solidFill>
              </a:rPr>
              <a:t>”</a:t>
            </a:r>
            <a:endParaRPr lang="es-AR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34400" y="1828800"/>
            <a:ext cx="2971800" cy="2286000"/>
          </a:xfrm>
          <a:prstGeom prst="rect">
            <a:avLst/>
          </a:prstGeom>
          <a:solidFill>
            <a:schemeClr val="accent2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26" name="Picture 2" descr="9.900+ Nebulizador Fotografías de stock, fotos e imágenes libres de  derechos - iStock | Problemas respiratorios, Inhalador de asma, Dispensario  de medicamento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472" y="1389673"/>
            <a:ext cx="7353300" cy="4676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3810000" y="4572000"/>
            <a:ext cx="8000999" cy="1107996"/>
          </a:xfrm>
        </p:spPr>
        <p:txBody>
          <a:bodyPr/>
          <a:lstStyle/>
          <a:p>
            <a:pPr algn="ctr"/>
            <a:r>
              <a:rPr lang="es-ES" sz="72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lgerian" panose="04020705040A02060702" pitchFamily="82" charset="0"/>
              </a:rPr>
              <a:t>NEBULIZACIONES</a:t>
            </a:r>
            <a:endParaRPr lang="es-AR" sz="7200" dirty="0">
              <a:solidFill>
                <a:schemeClr val="accent1">
                  <a:lumMod val="40000"/>
                  <a:lumOff val="60000"/>
                </a:schemeClr>
              </a:solidFill>
              <a:latin typeface="Algerian" panose="04020705040A02060702" pitchFamily="82" charset="0"/>
            </a:endParaRPr>
          </a:p>
        </p:txBody>
      </p:sp>
      <p:pic>
        <p:nvPicPr>
          <p:cNvPr id="5" name="object 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62000" y="329693"/>
            <a:ext cx="1249953" cy="1041907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3581399" y="5764916"/>
            <a:ext cx="8458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699000">
              <a:lnSpc>
                <a:spcPct val="100000"/>
              </a:lnSpc>
              <a:spcBef>
                <a:spcPts val="2310"/>
              </a:spcBef>
            </a:pPr>
            <a:r>
              <a:rPr lang="it-IT" spc="-90" dirty="0" smtClean="0">
                <a:solidFill>
                  <a:srgbClr val="82B0E4"/>
                </a:solidFill>
              </a:rPr>
              <a:t>PROF.</a:t>
            </a:r>
            <a:r>
              <a:rPr lang="it-IT" spc="-135" dirty="0" smtClean="0">
                <a:solidFill>
                  <a:srgbClr val="82B0E4"/>
                </a:solidFill>
              </a:rPr>
              <a:t> </a:t>
            </a:r>
            <a:r>
              <a:rPr lang="it-IT" spc="-140" dirty="0" smtClean="0">
                <a:solidFill>
                  <a:srgbClr val="82B0E4"/>
                </a:solidFill>
              </a:rPr>
              <a:t>LIC.</a:t>
            </a:r>
            <a:r>
              <a:rPr lang="it-IT" spc="-155" dirty="0" smtClean="0">
                <a:solidFill>
                  <a:srgbClr val="82B0E4"/>
                </a:solidFill>
              </a:rPr>
              <a:t> Penice, Sara Luisa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177646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234308" y="3272993"/>
            <a:ext cx="566420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u="sng" spc="-50" dirty="0">
                <a:solidFill>
                  <a:srgbClr val="F49100"/>
                </a:solidFill>
                <a:uFill>
                  <a:solidFill>
                    <a:srgbClr val="F49100"/>
                  </a:solidFill>
                </a:uFill>
                <a:latin typeface="Verdana"/>
                <a:cs typeface="Verdana"/>
                <a:hlinkClick r:id="rId2"/>
              </a:rPr>
              <a:t>https://www.youtube.com/watch?v=0-</a:t>
            </a:r>
            <a:r>
              <a:rPr sz="1800" u="sng" spc="-85" dirty="0">
                <a:solidFill>
                  <a:srgbClr val="F49100"/>
                </a:solidFill>
                <a:uFill>
                  <a:solidFill>
                    <a:srgbClr val="F49100"/>
                  </a:solidFill>
                </a:uFill>
                <a:latin typeface="Verdana"/>
                <a:cs typeface="Verdana"/>
                <a:hlinkClick r:id="rId2"/>
              </a:rPr>
              <a:t>2SBMvwsDE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395217" y="2455926"/>
            <a:ext cx="53543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i="0" u="sng" spc="-60" dirty="0">
                <a:solidFill>
                  <a:srgbClr val="F49100"/>
                </a:solidFill>
                <a:uFill>
                  <a:solidFill>
                    <a:srgbClr val="F49100"/>
                  </a:solidFill>
                </a:uFill>
                <a:latin typeface="Verdana"/>
                <a:cs typeface="Verdana"/>
                <a:hlinkClick r:id="rId3"/>
              </a:rPr>
              <a:t>https://www.youtube.com/watch?v=fT7iUfzjQ6Y</a:t>
            </a:r>
            <a:endParaRPr sz="18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080629" y="3651580"/>
            <a:ext cx="319786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220" dirty="0">
                <a:solidFill>
                  <a:srgbClr val="EBEBEB"/>
                </a:solidFill>
                <a:latin typeface="Verdana"/>
                <a:cs typeface="Verdana"/>
              </a:rPr>
              <a:t>GRACIAS!!!!</a:t>
            </a:r>
            <a:endParaRPr sz="4400">
              <a:latin typeface="Verdana"/>
              <a:cs typeface="Verdan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1158855" cy="6858000"/>
            <a:chOff x="0" y="0"/>
            <a:chExt cx="11158855" cy="6858000"/>
          </a:xfrm>
        </p:grpSpPr>
        <p:sp>
          <p:nvSpPr>
            <p:cNvPr id="4" name="object 4"/>
            <p:cNvSpPr/>
            <p:nvPr/>
          </p:nvSpPr>
          <p:spPr>
            <a:xfrm>
              <a:off x="7414266" y="0"/>
              <a:ext cx="559435" cy="3709670"/>
            </a:xfrm>
            <a:custGeom>
              <a:avLst/>
              <a:gdLst/>
              <a:ahLst/>
              <a:cxnLst/>
              <a:rect l="l" t="t" r="r" b="b"/>
              <a:pathLst>
                <a:path w="559434" h="3709670">
                  <a:moveTo>
                    <a:pt x="559301" y="0"/>
                  </a:moveTo>
                  <a:lnTo>
                    <a:pt x="85464" y="0"/>
                  </a:lnTo>
                  <a:lnTo>
                    <a:pt x="73653" y="161163"/>
                  </a:lnTo>
                  <a:lnTo>
                    <a:pt x="65160" y="295053"/>
                  </a:lnTo>
                  <a:lnTo>
                    <a:pt x="57001" y="438607"/>
                  </a:lnTo>
                  <a:lnTo>
                    <a:pt x="49219" y="590690"/>
                  </a:lnTo>
                  <a:lnTo>
                    <a:pt x="39497" y="804767"/>
                  </a:lnTo>
                  <a:lnTo>
                    <a:pt x="30613" y="1029286"/>
                  </a:lnTo>
                  <a:lnTo>
                    <a:pt x="22665" y="1261554"/>
                  </a:lnTo>
                  <a:lnTo>
                    <a:pt x="15748" y="1498874"/>
                  </a:lnTo>
                  <a:lnTo>
                    <a:pt x="9961" y="1738551"/>
                  </a:lnTo>
                  <a:lnTo>
                    <a:pt x="5400" y="1977889"/>
                  </a:lnTo>
                  <a:lnTo>
                    <a:pt x="2162" y="2214194"/>
                  </a:lnTo>
                  <a:lnTo>
                    <a:pt x="661" y="2387810"/>
                  </a:lnTo>
                  <a:lnTo>
                    <a:pt x="0" y="2557065"/>
                  </a:lnTo>
                  <a:lnTo>
                    <a:pt x="219" y="2720824"/>
                  </a:lnTo>
                  <a:lnTo>
                    <a:pt x="1360" y="2877948"/>
                  </a:lnTo>
                  <a:lnTo>
                    <a:pt x="3465" y="3027301"/>
                  </a:lnTo>
                  <a:lnTo>
                    <a:pt x="5423" y="3121991"/>
                  </a:lnTo>
                  <a:lnTo>
                    <a:pt x="7839" y="3212385"/>
                  </a:lnTo>
                  <a:lnTo>
                    <a:pt x="10726" y="3298145"/>
                  </a:lnTo>
                  <a:lnTo>
                    <a:pt x="14095" y="3378935"/>
                  </a:lnTo>
                  <a:lnTo>
                    <a:pt x="17959" y="3454418"/>
                  </a:lnTo>
                  <a:lnTo>
                    <a:pt x="22329" y="3524257"/>
                  </a:lnTo>
                  <a:lnTo>
                    <a:pt x="27219" y="3588115"/>
                  </a:lnTo>
                  <a:lnTo>
                    <a:pt x="32640" y="3645655"/>
                  </a:lnTo>
                  <a:lnTo>
                    <a:pt x="104641" y="3709416"/>
                  </a:lnTo>
                  <a:lnTo>
                    <a:pt x="111245" y="3510279"/>
                  </a:lnTo>
                  <a:lnTo>
                    <a:pt x="120516" y="3304159"/>
                  </a:lnTo>
                  <a:lnTo>
                    <a:pt x="125469" y="3198622"/>
                  </a:lnTo>
                  <a:lnTo>
                    <a:pt x="145154" y="2874264"/>
                  </a:lnTo>
                  <a:lnTo>
                    <a:pt x="152520" y="2762758"/>
                  </a:lnTo>
                  <a:lnTo>
                    <a:pt x="161664" y="2650363"/>
                  </a:lnTo>
                  <a:lnTo>
                    <a:pt x="170300" y="2536444"/>
                  </a:lnTo>
                  <a:lnTo>
                    <a:pt x="180206" y="2421509"/>
                  </a:lnTo>
                  <a:lnTo>
                    <a:pt x="201923" y="2189099"/>
                  </a:lnTo>
                  <a:lnTo>
                    <a:pt x="226942" y="1952116"/>
                  </a:lnTo>
                  <a:lnTo>
                    <a:pt x="240277" y="1833626"/>
                  </a:lnTo>
                  <a:lnTo>
                    <a:pt x="255009" y="1713864"/>
                  </a:lnTo>
                  <a:lnTo>
                    <a:pt x="286378" y="1471422"/>
                  </a:lnTo>
                  <a:lnTo>
                    <a:pt x="303523" y="1350264"/>
                  </a:lnTo>
                  <a:lnTo>
                    <a:pt x="340861" y="1106042"/>
                  </a:lnTo>
                  <a:lnTo>
                    <a:pt x="361181" y="982852"/>
                  </a:lnTo>
                  <a:lnTo>
                    <a:pt x="382263" y="858647"/>
                  </a:lnTo>
                  <a:lnTo>
                    <a:pt x="403853" y="736853"/>
                  </a:lnTo>
                  <a:lnTo>
                    <a:pt x="427602" y="613663"/>
                  </a:lnTo>
                  <a:lnTo>
                    <a:pt x="476751" y="367284"/>
                  </a:lnTo>
                  <a:lnTo>
                    <a:pt x="503675" y="244728"/>
                  </a:lnTo>
                  <a:lnTo>
                    <a:pt x="531234" y="122174"/>
                  </a:lnTo>
                  <a:lnTo>
                    <a:pt x="559301" y="0"/>
                  </a:lnTo>
                  <a:close/>
                </a:path>
              </a:pathLst>
            </a:custGeom>
            <a:solidFill>
              <a:srgbClr val="FFFFFF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7760207" cy="685799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398252" y="0"/>
              <a:ext cx="760488" cy="120396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0437876" y="0"/>
              <a:ext cx="685800" cy="1143000"/>
            </a:xfrm>
            <a:custGeom>
              <a:avLst/>
              <a:gdLst/>
              <a:ahLst/>
              <a:cxnLst/>
              <a:rect l="l" t="t" r="r" b="b"/>
              <a:pathLst>
                <a:path w="685800" h="1143000">
                  <a:moveTo>
                    <a:pt x="685800" y="0"/>
                  </a:moveTo>
                  <a:lnTo>
                    <a:pt x="0" y="0"/>
                  </a:lnTo>
                  <a:lnTo>
                    <a:pt x="0" y="1143000"/>
                  </a:lnTo>
                  <a:lnTo>
                    <a:pt x="685800" y="1143000"/>
                  </a:lnTo>
                  <a:lnTo>
                    <a:pt x="685800" y="0"/>
                  </a:lnTo>
                  <a:close/>
                </a:path>
              </a:pathLst>
            </a:custGeom>
            <a:solidFill>
              <a:srgbClr val="0E6E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928495">
              <a:lnSpc>
                <a:spcPct val="100000"/>
              </a:lnSpc>
              <a:spcBef>
                <a:spcPts val="105"/>
              </a:spcBef>
            </a:pPr>
            <a:r>
              <a:rPr sz="4400" spc="-285" dirty="0"/>
              <a:t>DEFINICIÓN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491744" y="1629282"/>
            <a:ext cx="9430385" cy="41211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437515" indent="-342900">
              <a:lnSpc>
                <a:spcPct val="100000"/>
              </a:lnSpc>
              <a:spcBef>
                <a:spcPts val="95"/>
              </a:spcBef>
            </a:pPr>
            <a:r>
              <a:rPr sz="2250" spc="175" dirty="0">
                <a:solidFill>
                  <a:srgbClr val="82B0E4"/>
                </a:solidFill>
                <a:latin typeface="Lucida Sans Unicode"/>
                <a:cs typeface="Lucida Sans Unicode"/>
              </a:rPr>
              <a:t>▶</a:t>
            </a:r>
            <a:r>
              <a:rPr sz="2250" spc="55" dirty="0">
                <a:solidFill>
                  <a:srgbClr val="82B0E4"/>
                </a:solidFill>
                <a:latin typeface="Lucida Sans Unicode"/>
                <a:cs typeface="Lucida Sans Unicode"/>
              </a:rPr>
              <a:t> </a:t>
            </a:r>
            <a:r>
              <a:rPr sz="2800" spc="-60" dirty="0">
                <a:solidFill>
                  <a:srgbClr val="FFFFFF"/>
                </a:solidFill>
                <a:latin typeface="Verdana"/>
                <a:cs typeface="Verdana"/>
              </a:rPr>
              <a:t>Administración</a:t>
            </a:r>
            <a:r>
              <a:rPr sz="2800" spc="-1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spc="150" dirty="0">
                <a:solidFill>
                  <a:srgbClr val="FFFFFF"/>
                </a:solidFill>
                <a:latin typeface="Verdana"/>
                <a:cs typeface="Verdana"/>
              </a:rPr>
              <a:t>de</a:t>
            </a:r>
            <a:r>
              <a:rPr sz="2800" spc="-1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spc="-95" dirty="0">
                <a:solidFill>
                  <a:srgbClr val="FFFFFF"/>
                </a:solidFill>
                <a:latin typeface="Verdana"/>
                <a:cs typeface="Verdana"/>
              </a:rPr>
              <a:t>un</a:t>
            </a:r>
            <a:r>
              <a:rPr sz="2800" spc="-1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dirty="0">
                <a:solidFill>
                  <a:srgbClr val="FFFFFF"/>
                </a:solidFill>
                <a:latin typeface="Verdana"/>
                <a:cs typeface="Verdana"/>
              </a:rPr>
              <a:t>medicamentos</a:t>
            </a:r>
            <a:r>
              <a:rPr sz="2800" spc="-1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dirty="0">
                <a:solidFill>
                  <a:srgbClr val="FFFFFF"/>
                </a:solidFill>
                <a:latin typeface="Verdana"/>
                <a:cs typeface="Verdana"/>
              </a:rPr>
              <a:t>mediante</a:t>
            </a:r>
            <a:r>
              <a:rPr sz="2800" spc="-1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spc="-100" dirty="0">
                <a:solidFill>
                  <a:srgbClr val="FFFFFF"/>
                </a:solidFill>
                <a:latin typeface="Verdana"/>
                <a:cs typeface="Verdana"/>
              </a:rPr>
              <a:t>su </a:t>
            </a:r>
            <a:r>
              <a:rPr sz="2800" spc="-10" dirty="0">
                <a:solidFill>
                  <a:srgbClr val="FFFFFF"/>
                </a:solidFill>
                <a:latin typeface="Verdana"/>
                <a:cs typeface="Verdana"/>
              </a:rPr>
              <a:t>vaporización</a:t>
            </a:r>
            <a:r>
              <a:rPr sz="2800" spc="-19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spc="-35" dirty="0">
                <a:solidFill>
                  <a:srgbClr val="FFFFFF"/>
                </a:solidFill>
                <a:latin typeface="Verdana"/>
                <a:cs typeface="Verdana"/>
              </a:rPr>
              <a:t>por</a:t>
            </a:r>
            <a:r>
              <a:rPr sz="2800" spc="-19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dirty="0">
                <a:solidFill>
                  <a:srgbClr val="FFFFFF"/>
                </a:solidFill>
                <a:latin typeface="Verdana"/>
                <a:cs typeface="Verdana"/>
              </a:rPr>
              <a:t>una</a:t>
            </a:r>
            <a:r>
              <a:rPr sz="2800" spc="-1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spc="-45" dirty="0">
                <a:solidFill>
                  <a:srgbClr val="FFFFFF"/>
                </a:solidFill>
                <a:latin typeface="Verdana"/>
                <a:cs typeface="Verdana"/>
              </a:rPr>
              <a:t>corriente</a:t>
            </a:r>
            <a:r>
              <a:rPr sz="2800" spc="-19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spc="150" dirty="0">
                <a:solidFill>
                  <a:srgbClr val="FFFFFF"/>
                </a:solidFill>
                <a:latin typeface="Verdana"/>
                <a:cs typeface="Verdana"/>
              </a:rPr>
              <a:t>de</a:t>
            </a:r>
            <a:r>
              <a:rPr sz="2800" spc="-19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spc="-65" dirty="0">
                <a:solidFill>
                  <a:srgbClr val="FFFFFF"/>
                </a:solidFill>
                <a:latin typeface="Verdana"/>
                <a:cs typeface="Verdana"/>
              </a:rPr>
              <a:t>aire</a:t>
            </a:r>
            <a:r>
              <a:rPr sz="2800" spc="-204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spc="-175" dirty="0">
                <a:solidFill>
                  <a:srgbClr val="FFFFFF"/>
                </a:solidFill>
                <a:latin typeface="Verdana"/>
                <a:cs typeface="Verdana"/>
              </a:rPr>
              <a:t>y</a:t>
            </a:r>
            <a:r>
              <a:rPr sz="2800" spc="-19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Verdana"/>
                <a:cs typeface="Verdana"/>
              </a:rPr>
              <a:t>la </a:t>
            </a:r>
            <a:r>
              <a:rPr sz="2800" spc="-10" dirty="0">
                <a:solidFill>
                  <a:srgbClr val="FFFFFF"/>
                </a:solidFill>
                <a:latin typeface="Verdana"/>
                <a:cs typeface="Verdana"/>
              </a:rPr>
              <a:t>introducción</a:t>
            </a:r>
            <a:r>
              <a:rPr sz="2800" spc="-19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dirty="0">
                <a:solidFill>
                  <a:srgbClr val="FFFFFF"/>
                </a:solidFill>
                <a:latin typeface="Verdana"/>
                <a:cs typeface="Verdana"/>
              </a:rPr>
              <a:t>en</a:t>
            </a:r>
            <a:r>
              <a:rPr sz="2800" spc="-1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dirty="0">
                <a:solidFill>
                  <a:srgbClr val="FFFFFF"/>
                </a:solidFill>
                <a:latin typeface="Verdana"/>
                <a:cs typeface="Verdana"/>
              </a:rPr>
              <a:t>la</a:t>
            </a:r>
            <a:r>
              <a:rPr sz="2800" spc="-1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spc="95" dirty="0">
                <a:solidFill>
                  <a:srgbClr val="FFFFFF"/>
                </a:solidFill>
                <a:latin typeface="Verdana"/>
                <a:cs typeface="Verdana"/>
              </a:rPr>
              <a:t>VA</a:t>
            </a:r>
            <a:r>
              <a:rPr sz="2800" spc="-1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spc="-95" dirty="0">
                <a:solidFill>
                  <a:srgbClr val="FFFFFF"/>
                </a:solidFill>
                <a:latin typeface="Verdana"/>
                <a:cs typeface="Verdana"/>
              </a:rPr>
              <a:t>(vía</a:t>
            </a:r>
            <a:r>
              <a:rPr sz="2800" spc="-1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dirty="0">
                <a:solidFill>
                  <a:srgbClr val="FFFFFF"/>
                </a:solidFill>
                <a:latin typeface="Verdana"/>
                <a:cs typeface="Verdana"/>
              </a:rPr>
              <a:t>aérea)</a:t>
            </a:r>
            <a:r>
              <a:rPr sz="2800" spc="-1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dirty="0">
                <a:solidFill>
                  <a:srgbClr val="FFFFFF"/>
                </a:solidFill>
                <a:latin typeface="Verdana"/>
                <a:cs typeface="Verdana"/>
              </a:rPr>
              <a:t>del</a:t>
            </a:r>
            <a:r>
              <a:rPr sz="2800" spc="-1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Verdana"/>
                <a:cs typeface="Verdana"/>
              </a:rPr>
              <a:t>paciente.</a:t>
            </a:r>
            <a:endParaRPr sz="2800">
              <a:latin typeface="Verdana"/>
              <a:cs typeface="Verdana"/>
            </a:endParaRPr>
          </a:p>
          <a:p>
            <a:pPr marL="355600" marR="449580" indent="-342900">
              <a:lnSpc>
                <a:spcPct val="100000"/>
              </a:lnSpc>
              <a:spcBef>
                <a:spcPts val="1010"/>
              </a:spcBef>
              <a:tabLst>
                <a:tab pos="2152015" algn="l"/>
              </a:tabLst>
            </a:pPr>
            <a:r>
              <a:rPr sz="2250" spc="175" dirty="0">
                <a:solidFill>
                  <a:srgbClr val="82B0E4"/>
                </a:solidFill>
                <a:latin typeface="Lucida Sans Unicode"/>
                <a:cs typeface="Lucida Sans Unicode"/>
              </a:rPr>
              <a:t>▶</a:t>
            </a:r>
            <a:r>
              <a:rPr sz="2250" spc="10" dirty="0">
                <a:solidFill>
                  <a:srgbClr val="82B0E4"/>
                </a:solidFill>
                <a:latin typeface="Lucida Sans Unicode"/>
                <a:cs typeface="Lucida Sans Unicode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Verdana"/>
                <a:cs typeface="Verdana"/>
              </a:rPr>
              <a:t>Llevando</a:t>
            </a:r>
            <a:r>
              <a:rPr sz="2800" dirty="0">
                <a:solidFill>
                  <a:srgbClr val="FFFFFF"/>
                </a:solidFill>
                <a:latin typeface="Verdana"/>
                <a:cs typeface="Verdana"/>
              </a:rPr>
              <a:t>	</a:t>
            </a:r>
            <a:r>
              <a:rPr sz="2800" spc="-140" dirty="0">
                <a:solidFill>
                  <a:srgbClr val="FFFFFF"/>
                </a:solidFill>
                <a:latin typeface="Verdana"/>
                <a:cs typeface="Verdana"/>
              </a:rPr>
              <a:t>las</a:t>
            </a:r>
            <a:r>
              <a:rPr sz="2800" spc="-19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spc="-55" dirty="0">
                <a:solidFill>
                  <a:srgbClr val="FFFFFF"/>
                </a:solidFill>
                <a:latin typeface="Verdana"/>
                <a:cs typeface="Verdana"/>
              </a:rPr>
              <a:t>partículas</a:t>
            </a:r>
            <a:r>
              <a:rPr sz="2800" spc="-2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spc="-40" dirty="0">
                <a:solidFill>
                  <a:srgbClr val="FFFFFF"/>
                </a:solidFill>
                <a:latin typeface="Verdana"/>
                <a:cs typeface="Verdana"/>
              </a:rPr>
              <a:t>lo</a:t>
            </a:r>
            <a:r>
              <a:rPr sz="2800" spc="-1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spc="-110" dirty="0">
                <a:solidFill>
                  <a:srgbClr val="FFFFFF"/>
                </a:solidFill>
                <a:latin typeface="Verdana"/>
                <a:cs typeface="Verdana"/>
              </a:rPr>
              <a:t>más</a:t>
            </a:r>
            <a:r>
              <a:rPr sz="2800" spc="-2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Verdana"/>
                <a:cs typeface="Verdana"/>
              </a:rPr>
              <a:t>profundo</a:t>
            </a:r>
            <a:r>
              <a:rPr sz="2800" spc="-19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spc="-35" dirty="0">
                <a:solidFill>
                  <a:srgbClr val="FFFFFF"/>
                </a:solidFill>
                <a:latin typeface="Verdana"/>
                <a:cs typeface="Verdana"/>
              </a:rPr>
              <a:t>posible</a:t>
            </a:r>
            <a:r>
              <a:rPr sz="2800" spc="-1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spc="165" dirty="0">
                <a:solidFill>
                  <a:srgbClr val="FFFFFF"/>
                </a:solidFill>
                <a:latin typeface="Verdana"/>
                <a:cs typeface="Verdana"/>
              </a:rPr>
              <a:t>a </a:t>
            </a:r>
            <a:r>
              <a:rPr sz="2800" spc="-140" dirty="0">
                <a:solidFill>
                  <a:srgbClr val="FFFFFF"/>
                </a:solidFill>
                <a:latin typeface="Verdana"/>
                <a:cs typeface="Verdana"/>
              </a:rPr>
              <a:t>las</a:t>
            </a:r>
            <a:r>
              <a:rPr sz="2800" spc="-1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spc="-135" dirty="0">
                <a:solidFill>
                  <a:srgbClr val="FFFFFF"/>
                </a:solidFill>
                <a:latin typeface="Verdana"/>
                <a:cs typeface="Verdana"/>
              </a:rPr>
              <a:t>vías</a:t>
            </a:r>
            <a:r>
              <a:rPr sz="2800" spc="-1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spc="-130" dirty="0">
                <a:solidFill>
                  <a:srgbClr val="FFFFFF"/>
                </a:solidFill>
                <a:latin typeface="Verdana"/>
                <a:cs typeface="Verdana"/>
              </a:rPr>
              <a:t>respiratorias</a:t>
            </a:r>
            <a:r>
              <a:rPr sz="2800" spc="-1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spc="114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sz="2800" spc="-1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dirty="0">
                <a:solidFill>
                  <a:srgbClr val="FFFFFF"/>
                </a:solidFill>
                <a:latin typeface="Verdana"/>
                <a:cs typeface="Verdana"/>
              </a:rPr>
              <a:t>la</a:t>
            </a:r>
            <a:r>
              <a:rPr sz="2800" spc="-1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Verdana"/>
                <a:cs typeface="Verdana"/>
              </a:rPr>
              <a:t>fluidificación</a:t>
            </a:r>
            <a:r>
              <a:rPr sz="2800" spc="-2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spc="125" dirty="0">
                <a:solidFill>
                  <a:srgbClr val="FFFFFF"/>
                </a:solidFill>
                <a:latin typeface="Verdana"/>
                <a:cs typeface="Verdana"/>
              </a:rPr>
              <a:t>de </a:t>
            </a:r>
            <a:r>
              <a:rPr sz="2800" spc="-20" dirty="0">
                <a:solidFill>
                  <a:srgbClr val="FFFFFF"/>
                </a:solidFill>
                <a:latin typeface="Verdana"/>
                <a:cs typeface="Verdana"/>
              </a:rPr>
              <a:t>secreciones</a:t>
            </a:r>
            <a:r>
              <a:rPr sz="2800" spc="-1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spc="-60" dirty="0">
                <a:solidFill>
                  <a:srgbClr val="FFFFFF"/>
                </a:solidFill>
                <a:latin typeface="Verdana"/>
                <a:cs typeface="Verdana"/>
              </a:rPr>
              <a:t>respiratorias.</a:t>
            </a:r>
            <a:endParaRPr sz="2800">
              <a:latin typeface="Verdana"/>
              <a:cs typeface="Verdana"/>
            </a:endParaRPr>
          </a:p>
          <a:p>
            <a:pPr marL="355600" marR="5080" indent="-342900" algn="just">
              <a:lnSpc>
                <a:spcPct val="100000"/>
              </a:lnSpc>
              <a:spcBef>
                <a:spcPts val="1000"/>
              </a:spcBef>
            </a:pPr>
            <a:r>
              <a:rPr sz="2250" spc="175" dirty="0">
                <a:solidFill>
                  <a:srgbClr val="82B0E4"/>
                </a:solidFill>
                <a:latin typeface="Lucida Sans Unicode"/>
                <a:cs typeface="Lucida Sans Unicode"/>
              </a:rPr>
              <a:t>▶</a:t>
            </a:r>
            <a:r>
              <a:rPr sz="2250" spc="-165" dirty="0">
                <a:solidFill>
                  <a:srgbClr val="82B0E4"/>
                </a:solidFill>
                <a:latin typeface="Lucida Sans Unicode"/>
                <a:cs typeface="Lucida Sans Unicode"/>
              </a:rPr>
              <a:t> </a:t>
            </a:r>
            <a:r>
              <a:rPr sz="2800" spc="-45" dirty="0">
                <a:solidFill>
                  <a:srgbClr val="FFFFFF"/>
                </a:solidFill>
                <a:latin typeface="Verdana"/>
                <a:cs typeface="Verdana"/>
              </a:rPr>
              <a:t>La</a:t>
            </a:r>
            <a:r>
              <a:rPr sz="2800" spc="-1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spc="-455" dirty="0">
                <a:solidFill>
                  <a:srgbClr val="FFFFFF"/>
                </a:solidFill>
                <a:latin typeface="Verdana"/>
                <a:cs typeface="Verdana"/>
              </a:rPr>
              <a:t>NBZ</a:t>
            </a:r>
            <a:r>
              <a:rPr sz="2800" spc="2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spc="-70" dirty="0">
                <a:solidFill>
                  <a:srgbClr val="FFFFFF"/>
                </a:solidFill>
                <a:latin typeface="Verdana"/>
                <a:cs typeface="Verdana"/>
              </a:rPr>
              <a:t>permite</a:t>
            </a:r>
            <a:r>
              <a:rPr sz="2800" spc="-1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dirty="0">
                <a:solidFill>
                  <a:srgbClr val="FFFFFF"/>
                </a:solidFill>
                <a:latin typeface="Verdana"/>
                <a:cs typeface="Verdana"/>
              </a:rPr>
              <a:t>la</a:t>
            </a:r>
            <a:r>
              <a:rPr sz="2800" spc="-9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spc="-60" dirty="0">
                <a:solidFill>
                  <a:srgbClr val="FFFFFF"/>
                </a:solidFill>
                <a:latin typeface="Verdana"/>
                <a:cs typeface="Verdana"/>
              </a:rPr>
              <a:t>administración</a:t>
            </a:r>
            <a:r>
              <a:rPr sz="2800" spc="-1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dirty="0">
                <a:solidFill>
                  <a:srgbClr val="FFFFFF"/>
                </a:solidFill>
                <a:latin typeface="Verdana"/>
                <a:cs typeface="Verdana"/>
              </a:rPr>
              <a:t>terapéutica</a:t>
            </a:r>
            <a:r>
              <a:rPr sz="2800" spc="-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dirty="0">
                <a:solidFill>
                  <a:srgbClr val="FFFFFF"/>
                </a:solidFill>
                <a:latin typeface="Verdana"/>
                <a:cs typeface="Verdana"/>
              </a:rPr>
              <a:t>en</a:t>
            </a:r>
            <a:r>
              <a:rPr sz="2800" spc="-9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Verdana"/>
                <a:cs typeface="Verdana"/>
              </a:rPr>
              <a:t>fino </a:t>
            </a:r>
            <a:r>
              <a:rPr sz="2800" spc="150" dirty="0">
                <a:solidFill>
                  <a:srgbClr val="FFFFFF"/>
                </a:solidFill>
                <a:latin typeface="Verdana"/>
                <a:cs typeface="Verdana"/>
              </a:rPr>
              <a:t>de</a:t>
            </a:r>
            <a:r>
              <a:rPr sz="2800" spc="-1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spc="-50" dirty="0">
                <a:solidFill>
                  <a:srgbClr val="FFFFFF"/>
                </a:solidFill>
                <a:latin typeface="Verdana"/>
                <a:cs typeface="Verdana"/>
              </a:rPr>
              <a:t>partículas</a:t>
            </a:r>
            <a:r>
              <a:rPr sz="2800" spc="-1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spc="150" dirty="0">
                <a:solidFill>
                  <a:srgbClr val="FFFFFF"/>
                </a:solidFill>
                <a:latin typeface="Verdana"/>
                <a:cs typeface="Verdana"/>
              </a:rPr>
              <a:t>de</a:t>
            </a:r>
            <a:r>
              <a:rPr sz="2800" spc="-1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spc="114" dirty="0">
                <a:solidFill>
                  <a:srgbClr val="FFFFFF"/>
                </a:solidFill>
                <a:latin typeface="Verdana"/>
                <a:cs typeface="Verdana"/>
              </a:rPr>
              <a:t>agua</a:t>
            </a:r>
            <a:r>
              <a:rPr sz="2800" spc="-1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spc="114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sz="2800" spc="-10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dirty="0">
                <a:solidFill>
                  <a:srgbClr val="FFFFFF"/>
                </a:solidFill>
                <a:latin typeface="Verdana"/>
                <a:cs typeface="Verdana"/>
              </a:rPr>
              <a:t>medicamento</a:t>
            </a:r>
            <a:r>
              <a:rPr sz="2800" spc="-9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dirty="0">
                <a:solidFill>
                  <a:srgbClr val="FFFFFF"/>
                </a:solidFill>
                <a:latin typeface="Verdana"/>
                <a:cs typeface="Verdana"/>
              </a:rPr>
              <a:t>mediante</a:t>
            </a:r>
            <a:r>
              <a:rPr sz="2800" spc="-1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Verdana"/>
                <a:cs typeface="Verdana"/>
              </a:rPr>
              <a:t>la </a:t>
            </a:r>
            <a:r>
              <a:rPr sz="2800" spc="-90" dirty="0">
                <a:solidFill>
                  <a:srgbClr val="FFFFFF"/>
                </a:solidFill>
                <a:latin typeface="Verdana"/>
                <a:cs typeface="Verdana"/>
              </a:rPr>
              <a:t>presión</a:t>
            </a:r>
            <a:r>
              <a:rPr sz="2800" spc="-1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spc="150" dirty="0">
                <a:solidFill>
                  <a:srgbClr val="FFFFFF"/>
                </a:solidFill>
                <a:latin typeface="Verdana"/>
                <a:cs typeface="Verdana"/>
              </a:rPr>
              <a:t>de</a:t>
            </a:r>
            <a:r>
              <a:rPr sz="2800" spc="-19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dirty="0">
                <a:solidFill>
                  <a:srgbClr val="FFFFFF"/>
                </a:solidFill>
                <a:latin typeface="Verdana"/>
                <a:cs typeface="Verdana"/>
              </a:rPr>
              <a:t>O2</a:t>
            </a:r>
            <a:r>
              <a:rPr sz="2800" spc="-204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spc="114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sz="2800" spc="-19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spc="-55" dirty="0">
                <a:solidFill>
                  <a:srgbClr val="FFFFFF"/>
                </a:solidFill>
                <a:latin typeface="Verdana"/>
                <a:cs typeface="Verdana"/>
              </a:rPr>
              <a:t>aire</a:t>
            </a:r>
            <a:r>
              <a:rPr sz="2800" spc="-2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dirty="0">
                <a:solidFill>
                  <a:srgbClr val="FFFFFF"/>
                </a:solidFill>
                <a:latin typeface="Verdana"/>
                <a:cs typeface="Verdana"/>
              </a:rPr>
              <a:t>en</a:t>
            </a:r>
            <a:r>
              <a:rPr sz="2800" spc="-19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spc="-55" dirty="0">
                <a:solidFill>
                  <a:srgbClr val="FFFFFF"/>
                </a:solidFill>
                <a:latin typeface="Verdana"/>
                <a:cs typeface="Verdana"/>
              </a:rPr>
              <a:t>forma</a:t>
            </a:r>
            <a:r>
              <a:rPr sz="2800" spc="-204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spc="150" dirty="0">
                <a:solidFill>
                  <a:srgbClr val="FFFFFF"/>
                </a:solidFill>
                <a:latin typeface="Verdana"/>
                <a:cs typeface="Verdana"/>
              </a:rPr>
              <a:t>de</a:t>
            </a:r>
            <a:r>
              <a:rPr sz="2800" spc="-19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Verdana"/>
                <a:cs typeface="Verdana"/>
              </a:rPr>
              <a:t>vapor</a:t>
            </a:r>
            <a:endParaRPr sz="2800">
              <a:latin typeface="Verdana"/>
              <a:cs typeface="Verdan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544811" y="2328672"/>
            <a:ext cx="2485644" cy="172212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655445">
              <a:lnSpc>
                <a:spcPct val="100000"/>
              </a:lnSpc>
              <a:spcBef>
                <a:spcPts val="105"/>
              </a:spcBef>
            </a:pPr>
            <a:r>
              <a:rPr sz="4400" spc="-300" dirty="0"/>
              <a:t>NEBULIZACIÓN</a:t>
            </a:r>
            <a:endParaRPr sz="4400"/>
          </a:p>
        </p:txBody>
      </p:sp>
      <p:grpSp>
        <p:nvGrpSpPr>
          <p:cNvPr id="3" name="object 3"/>
          <p:cNvGrpSpPr/>
          <p:nvPr/>
        </p:nvGrpSpPr>
        <p:grpSpPr>
          <a:xfrm>
            <a:off x="741044" y="3017901"/>
            <a:ext cx="2098040" cy="1267460"/>
            <a:chOff x="741044" y="3017901"/>
            <a:chExt cx="2098040" cy="1267460"/>
          </a:xfrm>
        </p:grpSpPr>
        <p:sp>
          <p:nvSpPr>
            <p:cNvPr id="4" name="object 4"/>
            <p:cNvSpPr/>
            <p:nvPr/>
          </p:nvSpPr>
          <p:spPr>
            <a:xfrm>
              <a:off x="750569" y="3027426"/>
              <a:ext cx="2078989" cy="1248410"/>
            </a:xfrm>
            <a:custGeom>
              <a:avLst/>
              <a:gdLst/>
              <a:ahLst/>
              <a:cxnLst/>
              <a:rect l="l" t="t" r="r" b="b"/>
              <a:pathLst>
                <a:path w="2078989" h="1248410">
                  <a:moveTo>
                    <a:pt x="1953895" y="0"/>
                  </a:moveTo>
                  <a:lnTo>
                    <a:pt x="124815" y="0"/>
                  </a:lnTo>
                  <a:lnTo>
                    <a:pt x="76230" y="9808"/>
                  </a:lnTo>
                  <a:lnTo>
                    <a:pt x="36556" y="36560"/>
                  </a:lnTo>
                  <a:lnTo>
                    <a:pt x="9808" y="76241"/>
                  </a:lnTo>
                  <a:lnTo>
                    <a:pt x="0" y="124840"/>
                  </a:lnTo>
                  <a:lnTo>
                    <a:pt x="0" y="1123315"/>
                  </a:lnTo>
                  <a:lnTo>
                    <a:pt x="9808" y="1171914"/>
                  </a:lnTo>
                  <a:lnTo>
                    <a:pt x="36556" y="1211595"/>
                  </a:lnTo>
                  <a:lnTo>
                    <a:pt x="76230" y="1238347"/>
                  </a:lnTo>
                  <a:lnTo>
                    <a:pt x="124815" y="1248156"/>
                  </a:lnTo>
                  <a:lnTo>
                    <a:pt x="1953895" y="1248156"/>
                  </a:lnTo>
                  <a:lnTo>
                    <a:pt x="2002494" y="1238347"/>
                  </a:lnTo>
                  <a:lnTo>
                    <a:pt x="2042175" y="1211595"/>
                  </a:lnTo>
                  <a:lnTo>
                    <a:pt x="2068927" y="1171914"/>
                  </a:lnTo>
                  <a:lnTo>
                    <a:pt x="2078736" y="1123315"/>
                  </a:lnTo>
                  <a:lnTo>
                    <a:pt x="2078736" y="124840"/>
                  </a:lnTo>
                  <a:lnTo>
                    <a:pt x="2068927" y="76241"/>
                  </a:lnTo>
                  <a:lnTo>
                    <a:pt x="2042175" y="36560"/>
                  </a:lnTo>
                  <a:lnTo>
                    <a:pt x="2002494" y="9808"/>
                  </a:lnTo>
                  <a:lnTo>
                    <a:pt x="1953895" y="0"/>
                  </a:lnTo>
                  <a:close/>
                </a:path>
              </a:pathLst>
            </a:custGeom>
            <a:solidFill>
              <a:srgbClr val="0E6E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50569" y="3027426"/>
              <a:ext cx="2078989" cy="1248410"/>
            </a:xfrm>
            <a:custGeom>
              <a:avLst/>
              <a:gdLst/>
              <a:ahLst/>
              <a:cxnLst/>
              <a:rect l="l" t="t" r="r" b="b"/>
              <a:pathLst>
                <a:path w="2078989" h="1248410">
                  <a:moveTo>
                    <a:pt x="0" y="124840"/>
                  </a:moveTo>
                  <a:lnTo>
                    <a:pt x="9808" y="76241"/>
                  </a:lnTo>
                  <a:lnTo>
                    <a:pt x="36556" y="36560"/>
                  </a:lnTo>
                  <a:lnTo>
                    <a:pt x="76230" y="9808"/>
                  </a:lnTo>
                  <a:lnTo>
                    <a:pt x="124815" y="0"/>
                  </a:lnTo>
                  <a:lnTo>
                    <a:pt x="1953895" y="0"/>
                  </a:lnTo>
                  <a:lnTo>
                    <a:pt x="2002494" y="9808"/>
                  </a:lnTo>
                  <a:lnTo>
                    <a:pt x="2042175" y="36560"/>
                  </a:lnTo>
                  <a:lnTo>
                    <a:pt x="2068927" y="76241"/>
                  </a:lnTo>
                  <a:lnTo>
                    <a:pt x="2078736" y="124840"/>
                  </a:lnTo>
                  <a:lnTo>
                    <a:pt x="2078736" y="1123315"/>
                  </a:lnTo>
                  <a:lnTo>
                    <a:pt x="2068927" y="1171914"/>
                  </a:lnTo>
                  <a:lnTo>
                    <a:pt x="2042175" y="1211595"/>
                  </a:lnTo>
                  <a:lnTo>
                    <a:pt x="2002494" y="1238347"/>
                  </a:lnTo>
                  <a:lnTo>
                    <a:pt x="1953895" y="1248156"/>
                  </a:lnTo>
                  <a:lnTo>
                    <a:pt x="124815" y="1248156"/>
                  </a:lnTo>
                  <a:lnTo>
                    <a:pt x="76230" y="1238347"/>
                  </a:lnTo>
                  <a:lnTo>
                    <a:pt x="36556" y="1211595"/>
                  </a:lnTo>
                  <a:lnTo>
                    <a:pt x="9808" y="1171914"/>
                  </a:lnTo>
                  <a:lnTo>
                    <a:pt x="0" y="1123315"/>
                  </a:lnTo>
                  <a:lnTo>
                    <a:pt x="0" y="124840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045565" y="3360546"/>
            <a:ext cx="1488440" cy="551180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2700" marR="5080" indent="199390">
              <a:lnSpc>
                <a:spcPts val="1980"/>
              </a:lnSpc>
              <a:spcBef>
                <a:spcPts val="315"/>
              </a:spcBef>
            </a:pPr>
            <a:r>
              <a:rPr sz="1800" spc="-10" dirty="0">
                <a:solidFill>
                  <a:srgbClr val="FFFFFF"/>
                </a:solidFill>
                <a:latin typeface="Verdana"/>
                <a:cs typeface="Verdana"/>
              </a:rPr>
              <a:t>Sustancia </a:t>
            </a:r>
            <a:r>
              <a:rPr sz="1800" spc="-30" dirty="0">
                <a:solidFill>
                  <a:srgbClr val="FFFFFF"/>
                </a:solidFill>
                <a:latin typeface="Verdana"/>
                <a:cs typeface="Verdana"/>
              </a:rPr>
              <a:t>administrada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037332" y="3392423"/>
            <a:ext cx="440690" cy="516890"/>
          </a:xfrm>
          <a:custGeom>
            <a:avLst/>
            <a:gdLst/>
            <a:ahLst/>
            <a:cxnLst/>
            <a:rect l="l" t="t" r="r" b="b"/>
            <a:pathLst>
              <a:path w="440689" h="516889">
                <a:moveTo>
                  <a:pt x="220218" y="0"/>
                </a:moveTo>
                <a:lnTo>
                  <a:pt x="220218" y="103377"/>
                </a:lnTo>
                <a:lnTo>
                  <a:pt x="0" y="103377"/>
                </a:lnTo>
                <a:lnTo>
                  <a:pt x="0" y="413257"/>
                </a:lnTo>
                <a:lnTo>
                  <a:pt x="220218" y="413257"/>
                </a:lnTo>
                <a:lnTo>
                  <a:pt x="220218" y="516636"/>
                </a:lnTo>
                <a:lnTo>
                  <a:pt x="440435" y="258318"/>
                </a:lnTo>
                <a:lnTo>
                  <a:pt x="220218" y="0"/>
                </a:lnTo>
                <a:close/>
              </a:path>
            </a:pathLst>
          </a:custGeom>
          <a:solidFill>
            <a:srgbClr val="AABAD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3651884" y="3017901"/>
            <a:ext cx="2098040" cy="1267460"/>
            <a:chOff x="3651884" y="3017901"/>
            <a:chExt cx="2098040" cy="1267460"/>
          </a:xfrm>
        </p:grpSpPr>
        <p:sp>
          <p:nvSpPr>
            <p:cNvPr id="9" name="object 9"/>
            <p:cNvSpPr/>
            <p:nvPr/>
          </p:nvSpPr>
          <p:spPr>
            <a:xfrm>
              <a:off x="3661409" y="3027426"/>
              <a:ext cx="2078989" cy="1248410"/>
            </a:xfrm>
            <a:custGeom>
              <a:avLst/>
              <a:gdLst/>
              <a:ahLst/>
              <a:cxnLst/>
              <a:rect l="l" t="t" r="r" b="b"/>
              <a:pathLst>
                <a:path w="2078989" h="1248410">
                  <a:moveTo>
                    <a:pt x="1953894" y="0"/>
                  </a:moveTo>
                  <a:lnTo>
                    <a:pt x="124840" y="0"/>
                  </a:lnTo>
                  <a:lnTo>
                    <a:pt x="76241" y="9808"/>
                  </a:lnTo>
                  <a:lnTo>
                    <a:pt x="36560" y="36560"/>
                  </a:lnTo>
                  <a:lnTo>
                    <a:pt x="9808" y="76241"/>
                  </a:lnTo>
                  <a:lnTo>
                    <a:pt x="0" y="124840"/>
                  </a:lnTo>
                  <a:lnTo>
                    <a:pt x="0" y="1123315"/>
                  </a:lnTo>
                  <a:lnTo>
                    <a:pt x="9808" y="1171914"/>
                  </a:lnTo>
                  <a:lnTo>
                    <a:pt x="36560" y="1211595"/>
                  </a:lnTo>
                  <a:lnTo>
                    <a:pt x="76241" y="1238347"/>
                  </a:lnTo>
                  <a:lnTo>
                    <a:pt x="124840" y="1248156"/>
                  </a:lnTo>
                  <a:lnTo>
                    <a:pt x="1953894" y="1248156"/>
                  </a:lnTo>
                  <a:lnTo>
                    <a:pt x="2002494" y="1238347"/>
                  </a:lnTo>
                  <a:lnTo>
                    <a:pt x="2042175" y="1211595"/>
                  </a:lnTo>
                  <a:lnTo>
                    <a:pt x="2068927" y="1171914"/>
                  </a:lnTo>
                  <a:lnTo>
                    <a:pt x="2078736" y="1123315"/>
                  </a:lnTo>
                  <a:lnTo>
                    <a:pt x="2078736" y="124840"/>
                  </a:lnTo>
                  <a:lnTo>
                    <a:pt x="2068927" y="76241"/>
                  </a:lnTo>
                  <a:lnTo>
                    <a:pt x="2042175" y="36560"/>
                  </a:lnTo>
                  <a:lnTo>
                    <a:pt x="2002494" y="9808"/>
                  </a:lnTo>
                  <a:lnTo>
                    <a:pt x="1953894" y="0"/>
                  </a:lnTo>
                  <a:close/>
                </a:path>
              </a:pathLst>
            </a:custGeom>
            <a:solidFill>
              <a:srgbClr val="0E6E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661409" y="3027426"/>
              <a:ext cx="2078989" cy="1248410"/>
            </a:xfrm>
            <a:custGeom>
              <a:avLst/>
              <a:gdLst/>
              <a:ahLst/>
              <a:cxnLst/>
              <a:rect l="l" t="t" r="r" b="b"/>
              <a:pathLst>
                <a:path w="2078989" h="1248410">
                  <a:moveTo>
                    <a:pt x="0" y="124840"/>
                  </a:moveTo>
                  <a:lnTo>
                    <a:pt x="9808" y="76241"/>
                  </a:lnTo>
                  <a:lnTo>
                    <a:pt x="36560" y="36560"/>
                  </a:lnTo>
                  <a:lnTo>
                    <a:pt x="76241" y="9808"/>
                  </a:lnTo>
                  <a:lnTo>
                    <a:pt x="124840" y="0"/>
                  </a:lnTo>
                  <a:lnTo>
                    <a:pt x="1953894" y="0"/>
                  </a:lnTo>
                  <a:lnTo>
                    <a:pt x="2002494" y="9808"/>
                  </a:lnTo>
                  <a:lnTo>
                    <a:pt x="2042175" y="36560"/>
                  </a:lnTo>
                  <a:lnTo>
                    <a:pt x="2068927" y="76241"/>
                  </a:lnTo>
                  <a:lnTo>
                    <a:pt x="2078736" y="124840"/>
                  </a:lnTo>
                  <a:lnTo>
                    <a:pt x="2078736" y="1123315"/>
                  </a:lnTo>
                  <a:lnTo>
                    <a:pt x="2068927" y="1171914"/>
                  </a:lnTo>
                  <a:lnTo>
                    <a:pt x="2042175" y="1211595"/>
                  </a:lnTo>
                  <a:lnTo>
                    <a:pt x="2002494" y="1238347"/>
                  </a:lnTo>
                  <a:lnTo>
                    <a:pt x="1953894" y="1248156"/>
                  </a:lnTo>
                  <a:lnTo>
                    <a:pt x="124840" y="1248156"/>
                  </a:lnTo>
                  <a:lnTo>
                    <a:pt x="76241" y="1238347"/>
                  </a:lnTo>
                  <a:lnTo>
                    <a:pt x="36560" y="1211595"/>
                  </a:lnTo>
                  <a:lnTo>
                    <a:pt x="9808" y="1171914"/>
                  </a:lnTo>
                  <a:lnTo>
                    <a:pt x="0" y="1123315"/>
                  </a:lnTo>
                  <a:lnTo>
                    <a:pt x="0" y="124840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3803650" y="3360546"/>
            <a:ext cx="1796414" cy="551180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2700" marR="5080" indent="124460">
              <a:lnSpc>
                <a:spcPts val="1980"/>
              </a:lnSpc>
              <a:spcBef>
                <a:spcPts val="315"/>
              </a:spcBef>
            </a:pPr>
            <a:r>
              <a:rPr sz="1800" spc="55" dirty="0">
                <a:solidFill>
                  <a:srgbClr val="FFFFFF"/>
                </a:solidFill>
                <a:latin typeface="Verdana"/>
                <a:cs typeface="Verdana"/>
              </a:rPr>
              <a:t>Medio</a:t>
            </a:r>
            <a:r>
              <a:rPr sz="1800" spc="-1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Verdana"/>
                <a:cs typeface="Verdana"/>
              </a:rPr>
              <a:t>líquido </a:t>
            </a:r>
            <a:r>
              <a:rPr sz="1800" spc="-50" dirty="0">
                <a:solidFill>
                  <a:srgbClr val="FFFFFF"/>
                </a:solidFill>
                <a:latin typeface="Verdana"/>
                <a:cs typeface="Verdana"/>
              </a:rPr>
              <a:t>(solución</a:t>
            </a:r>
            <a:r>
              <a:rPr sz="1800" spc="-1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60" dirty="0">
                <a:solidFill>
                  <a:srgbClr val="FFFFFF"/>
                </a:solidFill>
                <a:latin typeface="Verdana"/>
                <a:cs typeface="Verdana"/>
              </a:rPr>
              <a:t>salina)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5946647" y="3392423"/>
            <a:ext cx="440690" cy="516890"/>
          </a:xfrm>
          <a:custGeom>
            <a:avLst/>
            <a:gdLst/>
            <a:ahLst/>
            <a:cxnLst/>
            <a:rect l="l" t="t" r="r" b="b"/>
            <a:pathLst>
              <a:path w="440689" h="516889">
                <a:moveTo>
                  <a:pt x="220217" y="0"/>
                </a:moveTo>
                <a:lnTo>
                  <a:pt x="220217" y="103377"/>
                </a:lnTo>
                <a:lnTo>
                  <a:pt x="0" y="103377"/>
                </a:lnTo>
                <a:lnTo>
                  <a:pt x="0" y="413257"/>
                </a:lnTo>
                <a:lnTo>
                  <a:pt x="220217" y="413257"/>
                </a:lnTo>
                <a:lnTo>
                  <a:pt x="220217" y="516636"/>
                </a:lnTo>
                <a:lnTo>
                  <a:pt x="440436" y="258318"/>
                </a:lnTo>
                <a:lnTo>
                  <a:pt x="220217" y="0"/>
                </a:lnTo>
                <a:close/>
              </a:path>
            </a:pathLst>
          </a:custGeom>
          <a:solidFill>
            <a:srgbClr val="AABAD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3"/>
          <p:cNvGrpSpPr/>
          <p:nvPr/>
        </p:nvGrpSpPr>
        <p:grpSpPr>
          <a:xfrm>
            <a:off x="6561201" y="3017901"/>
            <a:ext cx="2098040" cy="1267460"/>
            <a:chOff x="6561201" y="3017901"/>
            <a:chExt cx="2098040" cy="1267460"/>
          </a:xfrm>
        </p:grpSpPr>
        <p:sp>
          <p:nvSpPr>
            <p:cNvPr id="14" name="object 14"/>
            <p:cNvSpPr/>
            <p:nvPr/>
          </p:nvSpPr>
          <p:spPr>
            <a:xfrm>
              <a:off x="6570726" y="3027426"/>
              <a:ext cx="2078989" cy="1248410"/>
            </a:xfrm>
            <a:custGeom>
              <a:avLst/>
              <a:gdLst/>
              <a:ahLst/>
              <a:cxnLst/>
              <a:rect l="l" t="t" r="r" b="b"/>
              <a:pathLst>
                <a:path w="2078990" h="1248410">
                  <a:moveTo>
                    <a:pt x="1953895" y="0"/>
                  </a:moveTo>
                  <a:lnTo>
                    <a:pt x="124841" y="0"/>
                  </a:lnTo>
                  <a:lnTo>
                    <a:pt x="76241" y="9808"/>
                  </a:lnTo>
                  <a:lnTo>
                    <a:pt x="36560" y="36560"/>
                  </a:lnTo>
                  <a:lnTo>
                    <a:pt x="9808" y="76241"/>
                  </a:lnTo>
                  <a:lnTo>
                    <a:pt x="0" y="124840"/>
                  </a:lnTo>
                  <a:lnTo>
                    <a:pt x="0" y="1123315"/>
                  </a:lnTo>
                  <a:lnTo>
                    <a:pt x="9808" y="1171914"/>
                  </a:lnTo>
                  <a:lnTo>
                    <a:pt x="36560" y="1211595"/>
                  </a:lnTo>
                  <a:lnTo>
                    <a:pt x="76241" y="1238347"/>
                  </a:lnTo>
                  <a:lnTo>
                    <a:pt x="124841" y="1248156"/>
                  </a:lnTo>
                  <a:lnTo>
                    <a:pt x="1953895" y="1248156"/>
                  </a:lnTo>
                  <a:lnTo>
                    <a:pt x="2002494" y="1238347"/>
                  </a:lnTo>
                  <a:lnTo>
                    <a:pt x="2042175" y="1211595"/>
                  </a:lnTo>
                  <a:lnTo>
                    <a:pt x="2068927" y="1171914"/>
                  </a:lnTo>
                  <a:lnTo>
                    <a:pt x="2078735" y="1123315"/>
                  </a:lnTo>
                  <a:lnTo>
                    <a:pt x="2078735" y="124840"/>
                  </a:lnTo>
                  <a:lnTo>
                    <a:pt x="2068927" y="76241"/>
                  </a:lnTo>
                  <a:lnTo>
                    <a:pt x="2042175" y="36560"/>
                  </a:lnTo>
                  <a:lnTo>
                    <a:pt x="2002494" y="9808"/>
                  </a:lnTo>
                  <a:lnTo>
                    <a:pt x="1953895" y="0"/>
                  </a:lnTo>
                  <a:close/>
                </a:path>
              </a:pathLst>
            </a:custGeom>
            <a:solidFill>
              <a:srgbClr val="0E6E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570726" y="3027426"/>
              <a:ext cx="2078989" cy="1248410"/>
            </a:xfrm>
            <a:custGeom>
              <a:avLst/>
              <a:gdLst/>
              <a:ahLst/>
              <a:cxnLst/>
              <a:rect l="l" t="t" r="r" b="b"/>
              <a:pathLst>
                <a:path w="2078990" h="1248410">
                  <a:moveTo>
                    <a:pt x="0" y="124840"/>
                  </a:moveTo>
                  <a:lnTo>
                    <a:pt x="9808" y="76241"/>
                  </a:lnTo>
                  <a:lnTo>
                    <a:pt x="36560" y="36560"/>
                  </a:lnTo>
                  <a:lnTo>
                    <a:pt x="76241" y="9808"/>
                  </a:lnTo>
                  <a:lnTo>
                    <a:pt x="124841" y="0"/>
                  </a:lnTo>
                  <a:lnTo>
                    <a:pt x="1953895" y="0"/>
                  </a:lnTo>
                  <a:lnTo>
                    <a:pt x="2002494" y="9808"/>
                  </a:lnTo>
                  <a:lnTo>
                    <a:pt x="2042175" y="36560"/>
                  </a:lnTo>
                  <a:lnTo>
                    <a:pt x="2068927" y="76241"/>
                  </a:lnTo>
                  <a:lnTo>
                    <a:pt x="2078735" y="124840"/>
                  </a:lnTo>
                  <a:lnTo>
                    <a:pt x="2078735" y="1123315"/>
                  </a:lnTo>
                  <a:lnTo>
                    <a:pt x="2068927" y="1171914"/>
                  </a:lnTo>
                  <a:lnTo>
                    <a:pt x="2042175" y="1211595"/>
                  </a:lnTo>
                  <a:lnTo>
                    <a:pt x="2002494" y="1238347"/>
                  </a:lnTo>
                  <a:lnTo>
                    <a:pt x="1953895" y="1248156"/>
                  </a:lnTo>
                  <a:lnTo>
                    <a:pt x="124841" y="1248156"/>
                  </a:lnTo>
                  <a:lnTo>
                    <a:pt x="76241" y="1238347"/>
                  </a:lnTo>
                  <a:lnTo>
                    <a:pt x="36560" y="1211595"/>
                  </a:lnTo>
                  <a:lnTo>
                    <a:pt x="9808" y="1171914"/>
                  </a:lnTo>
                  <a:lnTo>
                    <a:pt x="0" y="1123315"/>
                  </a:lnTo>
                  <a:lnTo>
                    <a:pt x="0" y="124840"/>
                  </a:lnTo>
                  <a:close/>
                </a:path>
              </a:pathLst>
            </a:custGeom>
            <a:ln w="1904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7069073" y="3236721"/>
            <a:ext cx="1087120" cy="723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06070">
              <a:lnSpc>
                <a:spcPct val="127200"/>
              </a:lnSpc>
              <a:spcBef>
                <a:spcPts val="100"/>
              </a:spcBef>
            </a:pPr>
            <a:r>
              <a:rPr sz="1800" spc="-25" dirty="0">
                <a:solidFill>
                  <a:srgbClr val="FFFFFF"/>
                </a:solidFill>
                <a:latin typeface="Verdana"/>
                <a:cs typeface="Verdana"/>
              </a:rPr>
              <a:t>Gas </a:t>
            </a:r>
            <a:r>
              <a:rPr sz="1800" spc="-50" dirty="0">
                <a:solidFill>
                  <a:srgbClr val="FFFFFF"/>
                </a:solidFill>
                <a:latin typeface="Verdana"/>
                <a:cs typeface="Verdana"/>
              </a:rPr>
              <a:t>(oxigeno)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8756904" y="3392423"/>
            <a:ext cx="640080" cy="516890"/>
          </a:xfrm>
          <a:custGeom>
            <a:avLst/>
            <a:gdLst/>
            <a:ahLst/>
            <a:cxnLst/>
            <a:rect l="l" t="t" r="r" b="b"/>
            <a:pathLst>
              <a:path w="640079" h="516889">
                <a:moveTo>
                  <a:pt x="381762" y="0"/>
                </a:moveTo>
                <a:lnTo>
                  <a:pt x="381762" y="103377"/>
                </a:lnTo>
                <a:lnTo>
                  <a:pt x="0" y="103377"/>
                </a:lnTo>
                <a:lnTo>
                  <a:pt x="0" y="413257"/>
                </a:lnTo>
                <a:lnTo>
                  <a:pt x="381762" y="413257"/>
                </a:lnTo>
                <a:lnTo>
                  <a:pt x="381762" y="516636"/>
                </a:lnTo>
                <a:lnTo>
                  <a:pt x="640079" y="258318"/>
                </a:lnTo>
                <a:lnTo>
                  <a:pt x="381762" y="0"/>
                </a:lnTo>
                <a:close/>
              </a:path>
            </a:pathLst>
          </a:custGeom>
          <a:solidFill>
            <a:srgbClr val="AABA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8833866" y="3298952"/>
            <a:ext cx="33337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935" dirty="0">
                <a:solidFill>
                  <a:srgbClr val="0C1F36"/>
                </a:solidFill>
                <a:latin typeface="Verdana"/>
                <a:cs typeface="Verdana"/>
              </a:rPr>
              <a:t>=</a:t>
            </a:r>
            <a:endParaRPr sz="4000">
              <a:latin typeface="Verdana"/>
              <a:cs typeface="Verdana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9472041" y="3017901"/>
            <a:ext cx="2098040" cy="1267460"/>
            <a:chOff x="9472041" y="3017901"/>
            <a:chExt cx="2098040" cy="1267460"/>
          </a:xfrm>
        </p:grpSpPr>
        <p:sp>
          <p:nvSpPr>
            <p:cNvPr id="20" name="object 20"/>
            <p:cNvSpPr/>
            <p:nvPr/>
          </p:nvSpPr>
          <p:spPr>
            <a:xfrm>
              <a:off x="9481566" y="3027426"/>
              <a:ext cx="2078989" cy="1248410"/>
            </a:xfrm>
            <a:custGeom>
              <a:avLst/>
              <a:gdLst/>
              <a:ahLst/>
              <a:cxnLst/>
              <a:rect l="l" t="t" r="r" b="b"/>
              <a:pathLst>
                <a:path w="2078990" h="1248410">
                  <a:moveTo>
                    <a:pt x="1953894" y="0"/>
                  </a:moveTo>
                  <a:lnTo>
                    <a:pt x="124840" y="0"/>
                  </a:lnTo>
                  <a:lnTo>
                    <a:pt x="76241" y="9808"/>
                  </a:lnTo>
                  <a:lnTo>
                    <a:pt x="36560" y="36560"/>
                  </a:lnTo>
                  <a:lnTo>
                    <a:pt x="9808" y="76241"/>
                  </a:lnTo>
                  <a:lnTo>
                    <a:pt x="0" y="124840"/>
                  </a:lnTo>
                  <a:lnTo>
                    <a:pt x="0" y="1123315"/>
                  </a:lnTo>
                  <a:lnTo>
                    <a:pt x="9808" y="1171914"/>
                  </a:lnTo>
                  <a:lnTo>
                    <a:pt x="36560" y="1211595"/>
                  </a:lnTo>
                  <a:lnTo>
                    <a:pt x="76241" y="1238347"/>
                  </a:lnTo>
                  <a:lnTo>
                    <a:pt x="124840" y="1248156"/>
                  </a:lnTo>
                  <a:lnTo>
                    <a:pt x="1953894" y="1248156"/>
                  </a:lnTo>
                  <a:lnTo>
                    <a:pt x="2002494" y="1238347"/>
                  </a:lnTo>
                  <a:lnTo>
                    <a:pt x="2042175" y="1211595"/>
                  </a:lnTo>
                  <a:lnTo>
                    <a:pt x="2068927" y="1171914"/>
                  </a:lnTo>
                  <a:lnTo>
                    <a:pt x="2078735" y="1123315"/>
                  </a:lnTo>
                  <a:lnTo>
                    <a:pt x="2078735" y="124840"/>
                  </a:lnTo>
                  <a:lnTo>
                    <a:pt x="2068927" y="76241"/>
                  </a:lnTo>
                  <a:lnTo>
                    <a:pt x="2042175" y="36560"/>
                  </a:lnTo>
                  <a:lnTo>
                    <a:pt x="2002494" y="9808"/>
                  </a:lnTo>
                  <a:lnTo>
                    <a:pt x="1953894" y="0"/>
                  </a:lnTo>
                  <a:close/>
                </a:path>
              </a:pathLst>
            </a:custGeom>
            <a:solidFill>
              <a:srgbClr val="0E6E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9481566" y="3027426"/>
              <a:ext cx="2078989" cy="1248410"/>
            </a:xfrm>
            <a:custGeom>
              <a:avLst/>
              <a:gdLst/>
              <a:ahLst/>
              <a:cxnLst/>
              <a:rect l="l" t="t" r="r" b="b"/>
              <a:pathLst>
                <a:path w="2078990" h="1248410">
                  <a:moveTo>
                    <a:pt x="0" y="124840"/>
                  </a:moveTo>
                  <a:lnTo>
                    <a:pt x="9808" y="76241"/>
                  </a:lnTo>
                  <a:lnTo>
                    <a:pt x="36560" y="36560"/>
                  </a:lnTo>
                  <a:lnTo>
                    <a:pt x="76241" y="9808"/>
                  </a:lnTo>
                  <a:lnTo>
                    <a:pt x="124840" y="0"/>
                  </a:lnTo>
                  <a:lnTo>
                    <a:pt x="1953894" y="0"/>
                  </a:lnTo>
                  <a:lnTo>
                    <a:pt x="2002494" y="9808"/>
                  </a:lnTo>
                  <a:lnTo>
                    <a:pt x="2042175" y="36560"/>
                  </a:lnTo>
                  <a:lnTo>
                    <a:pt x="2068927" y="76241"/>
                  </a:lnTo>
                  <a:lnTo>
                    <a:pt x="2078735" y="124840"/>
                  </a:lnTo>
                  <a:lnTo>
                    <a:pt x="2078735" y="1123315"/>
                  </a:lnTo>
                  <a:lnTo>
                    <a:pt x="2068927" y="1171914"/>
                  </a:lnTo>
                  <a:lnTo>
                    <a:pt x="2042175" y="1211595"/>
                  </a:lnTo>
                  <a:lnTo>
                    <a:pt x="2002494" y="1238347"/>
                  </a:lnTo>
                  <a:lnTo>
                    <a:pt x="1953894" y="1248156"/>
                  </a:lnTo>
                  <a:lnTo>
                    <a:pt x="124840" y="1248156"/>
                  </a:lnTo>
                  <a:lnTo>
                    <a:pt x="76241" y="1238347"/>
                  </a:lnTo>
                  <a:lnTo>
                    <a:pt x="36560" y="1211595"/>
                  </a:lnTo>
                  <a:lnTo>
                    <a:pt x="9808" y="1171914"/>
                  </a:lnTo>
                  <a:lnTo>
                    <a:pt x="0" y="1123315"/>
                  </a:lnTo>
                  <a:lnTo>
                    <a:pt x="0" y="124840"/>
                  </a:lnTo>
                  <a:close/>
                </a:path>
              </a:pathLst>
            </a:custGeom>
            <a:ln w="1904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9665334" y="3108197"/>
            <a:ext cx="1712595" cy="1056005"/>
          </a:xfrm>
          <a:prstGeom prst="rect">
            <a:avLst/>
          </a:prstGeom>
        </p:spPr>
        <p:txBody>
          <a:bodyPr vert="horz" wrap="square" lIns="0" tIns="34925" rIns="0" bIns="0" rtlCol="0">
            <a:spAutoFit/>
          </a:bodyPr>
          <a:lstStyle/>
          <a:p>
            <a:pPr marL="12065" marR="5080" indent="-1905" algn="ctr">
              <a:lnSpc>
                <a:spcPct val="91900"/>
              </a:lnSpc>
              <a:spcBef>
                <a:spcPts val="275"/>
              </a:spcBef>
            </a:pPr>
            <a:r>
              <a:rPr sz="1800" spc="-10" dirty="0">
                <a:solidFill>
                  <a:srgbClr val="FFFFFF"/>
                </a:solidFill>
                <a:latin typeface="Verdana"/>
                <a:cs typeface="Verdana"/>
              </a:rPr>
              <a:t>Vapor,</a:t>
            </a:r>
            <a:r>
              <a:rPr sz="1800" spc="-10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25" dirty="0">
                <a:solidFill>
                  <a:srgbClr val="FFFFFF"/>
                </a:solidFill>
                <a:latin typeface="Verdana"/>
                <a:cs typeface="Verdana"/>
              </a:rPr>
              <a:t>que </a:t>
            </a:r>
            <a:r>
              <a:rPr sz="1800" spc="60" dirty="0">
                <a:solidFill>
                  <a:srgbClr val="FFFFFF"/>
                </a:solidFill>
                <a:latin typeface="Verdana"/>
                <a:cs typeface="Verdana"/>
              </a:rPr>
              <a:t>puede</a:t>
            </a:r>
            <a:r>
              <a:rPr sz="1800" spc="-1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25" dirty="0">
                <a:solidFill>
                  <a:srgbClr val="FFFFFF"/>
                </a:solidFill>
                <a:latin typeface="Verdana"/>
                <a:cs typeface="Verdana"/>
              </a:rPr>
              <a:t>ser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inhalado</a:t>
            </a:r>
            <a:r>
              <a:rPr sz="1800" spc="-114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por</a:t>
            </a:r>
            <a:r>
              <a:rPr sz="1800" spc="-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25" dirty="0">
                <a:solidFill>
                  <a:srgbClr val="FFFFFF"/>
                </a:solidFill>
                <a:latin typeface="Verdana"/>
                <a:cs typeface="Verdana"/>
              </a:rPr>
              <a:t>el </a:t>
            </a:r>
            <a:r>
              <a:rPr sz="1800" spc="-10" dirty="0">
                <a:solidFill>
                  <a:srgbClr val="FFFFFF"/>
                </a:solidFill>
                <a:latin typeface="Verdana"/>
                <a:cs typeface="Verdana"/>
              </a:rPr>
              <a:t>paciente</a:t>
            </a:r>
            <a:endParaRPr sz="18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045970">
              <a:lnSpc>
                <a:spcPct val="100000"/>
              </a:lnSpc>
              <a:spcBef>
                <a:spcPts val="105"/>
              </a:spcBef>
            </a:pPr>
            <a:r>
              <a:rPr sz="4400" spc="-300" dirty="0"/>
              <a:t>OBJETIVOS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1182116" y="2078862"/>
            <a:ext cx="6519545" cy="3774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50" spc="175" dirty="0">
                <a:solidFill>
                  <a:srgbClr val="82B0E4"/>
                </a:solidFill>
                <a:latin typeface="Lucida Sans Unicode"/>
                <a:cs typeface="Lucida Sans Unicode"/>
              </a:rPr>
              <a:t>▶</a:t>
            </a:r>
            <a:r>
              <a:rPr sz="2250" dirty="0">
                <a:solidFill>
                  <a:srgbClr val="82B0E4"/>
                </a:solidFill>
                <a:latin typeface="Lucida Sans Unicode"/>
                <a:cs typeface="Lucida Sans Unicode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Verdana"/>
                <a:cs typeface="Verdana"/>
              </a:rPr>
              <a:t>Bronco</a:t>
            </a:r>
            <a:r>
              <a:rPr sz="2800" spc="-2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Verdana"/>
                <a:cs typeface="Verdana"/>
              </a:rPr>
              <a:t>dilatar</a:t>
            </a:r>
            <a:endParaRPr sz="2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1960"/>
              </a:spcBef>
            </a:pPr>
            <a:endParaRPr sz="28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250" spc="175" dirty="0">
                <a:solidFill>
                  <a:srgbClr val="82B0E4"/>
                </a:solidFill>
                <a:latin typeface="Lucida Sans Unicode"/>
                <a:cs typeface="Lucida Sans Unicode"/>
              </a:rPr>
              <a:t>▶</a:t>
            </a:r>
            <a:r>
              <a:rPr sz="2250" spc="30" dirty="0">
                <a:solidFill>
                  <a:srgbClr val="82B0E4"/>
                </a:solidFill>
                <a:latin typeface="Lucida Sans Unicode"/>
                <a:cs typeface="Lucida Sans Unicode"/>
              </a:rPr>
              <a:t> </a:t>
            </a:r>
            <a:r>
              <a:rPr sz="2800" spc="-70" dirty="0">
                <a:solidFill>
                  <a:srgbClr val="FFFFFF"/>
                </a:solidFill>
                <a:latin typeface="Verdana"/>
                <a:cs typeface="Verdana"/>
              </a:rPr>
              <a:t>Humidificar</a:t>
            </a:r>
            <a:r>
              <a:rPr sz="2800" spc="-2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spc="-140" dirty="0">
                <a:solidFill>
                  <a:srgbClr val="FFFFFF"/>
                </a:solidFill>
                <a:latin typeface="Verdana"/>
                <a:cs typeface="Verdana"/>
              </a:rPr>
              <a:t>las</a:t>
            </a:r>
            <a:r>
              <a:rPr sz="2800" spc="-1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spc="-135" dirty="0">
                <a:solidFill>
                  <a:srgbClr val="FFFFFF"/>
                </a:solidFill>
                <a:latin typeface="Verdana"/>
                <a:cs typeface="Verdana"/>
              </a:rPr>
              <a:t>vías</a:t>
            </a:r>
            <a:r>
              <a:rPr sz="2800" spc="-1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spc="60" dirty="0">
                <a:solidFill>
                  <a:srgbClr val="FFFFFF"/>
                </a:solidFill>
                <a:latin typeface="Verdana"/>
                <a:cs typeface="Verdana"/>
              </a:rPr>
              <a:t>aérea</a:t>
            </a:r>
            <a:endParaRPr sz="2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1960"/>
              </a:spcBef>
            </a:pPr>
            <a:endParaRPr sz="28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2250" spc="175" dirty="0">
                <a:solidFill>
                  <a:srgbClr val="82B0E4"/>
                </a:solidFill>
                <a:latin typeface="Lucida Sans Unicode"/>
                <a:cs typeface="Lucida Sans Unicode"/>
              </a:rPr>
              <a:t>▶</a:t>
            </a:r>
            <a:r>
              <a:rPr sz="2250" spc="25" dirty="0">
                <a:solidFill>
                  <a:srgbClr val="82B0E4"/>
                </a:solidFill>
                <a:latin typeface="Lucida Sans Unicode"/>
                <a:cs typeface="Lucida Sans Unicode"/>
              </a:rPr>
              <a:t> </a:t>
            </a:r>
            <a:r>
              <a:rPr sz="2800" spc="-65" dirty="0">
                <a:solidFill>
                  <a:srgbClr val="FFFFFF"/>
                </a:solidFill>
                <a:latin typeface="Verdana"/>
                <a:cs typeface="Verdana"/>
              </a:rPr>
              <a:t>Licuar</a:t>
            </a:r>
            <a:r>
              <a:rPr sz="2800" spc="-2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Verdana"/>
                <a:cs typeface="Verdana"/>
              </a:rPr>
              <a:t>secreciones</a:t>
            </a:r>
            <a:endParaRPr sz="2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1950"/>
              </a:spcBef>
            </a:pPr>
            <a:endParaRPr sz="28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2250" spc="175" dirty="0">
                <a:solidFill>
                  <a:srgbClr val="82B0E4"/>
                </a:solidFill>
                <a:latin typeface="Lucida Sans Unicode"/>
                <a:cs typeface="Lucida Sans Unicode"/>
              </a:rPr>
              <a:t>▶</a:t>
            </a:r>
            <a:r>
              <a:rPr sz="2250" spc="30" dirty="0">
                <a:solidFill>
                  <a:srgbClr val="82B0E4"/>
                </a:solidFill>
                <a:latin typeface="Lucida Sans Unicode"/>
                <a:cs typeface="Lucida Sans Unicode"/>
              </a:rPr>
              <a:t> </a:t>
            </a:r>
            <a:r>
              <a:rPr sz="2800" spc="-75" dirty="0">
                <a:solidFill>
                  <a:srgbClr val="FFFFFF"/>
                </a:solidFill>
                <a:latin typeface="Verdana"/>
                <a:cs typeface="Verdana"/>
              </a:rPr>
              <a:t>Facilitar</a:t>
            </a:r>
            <a:r>
              <a:rPr sz="2800" spc="-2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Verdana"/>
                <a:cs typeface="Verdana"/>
              </a:rPr>
              <a:t>eliminación</a:t>
            </a:r>
            <a:r>
              <a:rPr sz="2800" spc="-1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spc="155" dirty="0">
                <a:solidFill>
                  <a:srgbClr val="FFFFFF"/>
                </a:solidFill>
                <a:latin typeface="Verdana"/>
                <a:cs typeface="Verdana"/>
              </a:rPr>
              <a:t>de</a:t>
            </a:r>
            <a:r>
              <a:rPr sz="2800" spc="-1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Verdana"/>
                <a:cs typeface="Verdana"/>
              </a:rPr>
              <a:t>secreciones</a:t>
            </a:r>
            <a:endParaRPr sz="2800">
              <a:latin typeface="Verdana"/>
              <a:cs typeface="Verdan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246364" y="2022348"/>
            <a:ext cx="3355848" cy="446989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02537" y="501522"/>
            <a:ext cx="8987790" cy="1306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88870" marR="5080" indent="-2376805">
              <a:lnSpc>
                <a:spcPct val="100000"/>
              </a:lnSpc>
              <a:spcBef>
                <a:spcPts val="100"/>
              </a:spcBef>
            </a:pPr>
            <a:r>
              <a:rPr dirty="0"/>
              <a:t>Medicamentos</a:t>
            </a:r>
            <a:r>
              <a:rPr spc="-140" dirty="0"/>
              <a:t> </a:t>
            </a:r>
            <a:r>
              <a:rPr spc="100" dirty="0"/>
              <a:t>que</a:t>
            </a:r>
            <a:r>
              <a:rPr spc="-150" dirty="0"/>
              <a:t> </a:t>
            </a:r>
            <a:r>
              <a:rPr spc="-170" dirty="0"/>
              <a:t>se</a:t>
            </a:r>
            <a:r>
              <a:rPr spc="-155" dirty="0"/>
              <a:t> </a:t>
            </a:r>
            <a:r>
              <a:rPr spc="-100" dirty="0"/>
              <a:t>administran </a:t>
            </a:r>
            <a:r>
              <a:rPr spc="195" dirty="0"/>
              <a:t>con</a:t>
            </a:r>
            <a:r>
              <a:rPr spc="-330" dirty="0"/>
              <a:t> </a:t>
            </a:r>
            <a:r>
              <a:rPr spc="-10" dirty="0"/>
              <a:t>nebulizador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03960" y="1744967"/>
            <a:ext cx="9239250" cy="1249045"/>
            <a:chOff x="1203960" y="1744967"/>
            <a:chExt cx="9239250" cy="124904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04360" y="1856232"/>
              <a:ext cx="6038849" cy="1026413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03960" y="1744967"/>
              <a:ext cx="3376422" cy="1248930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2017014" y="2129739"/>
            <a:ext cx="449262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615565" algn="l"/>
              </a:tabLst>
            </a:pPr>
            <a:r>
              <a:rPr sz="2400" spc="-10" dirty="0">
                <a:solidFill>
                  <a:srgbClr val="FFFFFF"/>
                </a:solidFill>
                <a:latin typeface="Verdana"/>
                <a:cs typeface="Verdana"/>
              </a:rPr>
              <a:t>Antibióticos</a:t>
            </a:r>
            <a:r>
              <a:rPr sz="2400" dirty="0">
                <a:solidFill>
                  <a:srgbClr val="FFFFFF"/>
                </a:solidFill>
                <a:latin typeface="Verdana"/>
                <a:cs typeface="Verdana"/>
              </a:rPr>
              <a:t>	</a:t>
            </a:r>
            <a:r>
              <a:rPr sz="2400" spc="130" dirty="0">
                <a:latin typeface="Verdana"/>
                <a:cs typeface="Verdana"/>
              </a:rPr>
              <a:t>•</a:t>
            </a:r>
            <a:r>
              <a:rPr sz="2400" spc="-500" dirty="0">
                <a:latin typeface="Verdana"/>
                <a:cs typeface="Verdana"/>
              </a:rPr>
              <a:t> </a:t>
            </a:r>
            <a:r>
              <a:rPr sz="2400" spc="50" dirty="0">
                <a:latin typeface="Verdana"/>
                <a:cs typeface="Verdana"/>
              </a:rPr>
              <a:t>Amicacina</a:t>
            </a:r>
            <a:endParaRPr sz="2400">
              <a:latin typeface="Verdana"/>
              <a:cs typeface="Verdana"/>
            </a:endParaRPr>
          </a:p>
        </p:txBody>
      </p: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404359" y="3081527"/>
            <a:ext cx="6038849" cy="1027938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4620259" y="3355975"/>
            <a:ext cx="192849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100"/>
              </a:spcBef>
              <a:buChar char="•"/>
              <a:tabLst>
                <a:tab pos="241300" algn="l"/>
              </a:tabLst>
            </a:pPr>
            <a:r>
              <a:rPr sz="2400" spc="-45" dirty="0">
                <a:latin typeface="Verdana"/>
                <a:cs typeface="Verdana"/>
              </a:rPr>
              <a:t>Salbutamol</a:t>
            </a:r>
            <a:endParaRPr sz="2400">
              <a:latin typeface="Verdana"/>
              <a:cs typeface="Verdana"/>
            </a:endParaRPr>
          </a:p>
        </p:txBody>
      </p:sp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203960" y="2970263"/>
            <a:ext cx="3376422" cy="1248930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1521713" y="3355975"/>
            <a:ext cx="27438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20" dirty="0">
                <a:solidFill>
                  <a:srgbClr val="FFFFFF"/>
                </a:solidFill>
                <a:latin typeface="Verdana"/>
                <a:cs typeface="Verdana"/>
              </a:rPr>
              <a:t>Broncodilatadores</a:t>
            </a:r>
            <a:endParaRPr sz="2400">
              <a:latin typeface="Verdana"/>
              <a:cs typeface="Verdana"/>
            </a:endParaRPr>
          </a:p>
        </p:txBody>
      </p:sp>
      <p:pic>
        <p:nvPicPr>
          <p:cNvPr id="11" name="object 1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404359" y="4285475"/>
            <a:ext cx="6038849" cy="1127010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4620259" y="4359132"/>
            <a:ext cx="2684145" cy="809625"/>
          </a:xfrm>
          <a:prstGeom prst="rect">
            <a:avLst/>
          </a:prstGeom>
        </p:spPr>
        <p:txBody>
          <a:bodyPr vert="horz" wrap="square" lIns="0" tIns="38735" rIns="0" bIns="0" rtlCol="0">
            <a:spAutoFit/>
          </a:bodyPr>
          <a:lstStyle/>
          <a:p>
            <a:pPr marL="241935" indent="-229235">
              <a:lnSpc>
                <a:spcPct val="100000"/>
              </a:lnSpc>
              <a:spcBef>
                <a:spcPts val="305"/>
              </a:spcBef>
              <a:buChar char="•"/>
              <a:tabLst>
                <a:tab pos="241935" algn="l"/>
              </a:tabLst>
            </a:pPr>
            <a:r>
              <a:rPr sz="2400" spc="-10" dirty="0">
                <a:latin typeface="Verdana"/>
                <a:cs typeface="Verdana"/>
              </a:rPr>
              <a:t>Budesonide</a:t>
            </a:r>
            <a:endParaRPr sz="2400">
              <a:latin typeface="Verdana"/>
              <a:cs typeface="Verdana"/>
            </a:endParaRPr>
          </a:p>
          <a:p>
            <a:pPr marL="241300" indent="-228600">
              <a:lnSpc>
                <a:spcPct val="100000"/>
              </a:lnSpc>
              <a:spcBef>
                <a:spcPts val="209"/>
              </a:spcBef>
              <a:buChar char="•"/>
              <a:tabLst>
                <a:tab pos="241300" algn="l"/>
              </a:tabLst>
            </a:pPr>
            <a:r>
              <a:rPr sz="2400" spc="-10" dirty="0">
                <a:latin typeface="Verdana"/>
                <a:cs typeface="Verdana"/>
              </a:rPr>
              <a:t>Beclometadona</a:t>
            </a:r>
            <a:endParaRPr sz="2400">
              <a:latin typeface="Verdana"/>
              <a:cs typeface="Verdana"/>
            </a:endParaRPr>
          </a:p>
        </p:txBody>
      </p:sp>
      <p:pic>
        <p:nvPicPr>
          <p:cNvPr id="13" name="object 13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203960" y="4197096"/>
            <a:ext cx="3376422" cy="1248918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2035301" y="4581905"/>
            <a:ext cx="17151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solidFill>
                  <a:srgbClr val="FFFFFF"/>
                </a:solidFill>
                <a:latin typeface="Verdana"/>
                <a:cs typeface="Verdana"/>
              </a:rPr>
              <a:t>Corticoides</a:t>
            </a:r>
            <a:endParaRPr sz="2400">
              <a:latin typeface="Verdana"/>
              <a:cs typeface="Verdana"/>
            </a:endParaRPr>
          </a:p>
        </p:txBody>
      </p:sp>
      <p:pic>
        <p:nvPicPr>
          <p:cNvPr id="15" name="object 15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404359" y="5532120"/>
            <a:ext cx="6038849" cy="1027938"/>
          </a:xfrm>
          <a:prstGeom prst="rect">
            <a:avLst/>
          </a:prstGeom>
        </p:spPr>
      </p:pic>
      <p:sp>
        <p:nvSpPr>
          <p:cNvPr id="16" name="object 16"/>
          <p:cNvSpPr txBox="1"/>
          <p:nvPr/>
        </p:nvSpPr>
        <p:spPr>
          <a:xfrm>
            <a:off x="4620259" y="5807761"/>
            <a:ext cx="234823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100"/>
              </a:spcBef>
              <a:buChar char="•"/>
              <a:tabLst>
                <a:tab pos="241300" algn="l"/>
              </a:tabLst>
            </a:pPr>
            <a:r>
              <a:rPr sz="2400" spc="-175" dirty="0">
                <a:latin typeface="Verdana"/>
                <a:cs typeface="Verdana"/>
              </a:rPr>
              <a:t>N-</a:t>
            </a:r>
            <a:r>
              <a:rPr sz="2400" spc="-20" dirty="0">
                <a:latin typeface="Verdana"/>
                <a:cs typeface="Verdana"/>
              </a:rPr>
              <a:t>acetilcistina</a:t>
            </a:r>
            <a:endParaRPr sz="2400">
              <a:latin typeface="Verdana"/>
              <a:cs typeface="Verdana"/>
            </a:endParaRPr>
          </a:p>
        </p:txBody>
      </p:sp>
      <p:pic>
        <p:nvPicPr>
          <p:cNvPr id="17" name="object 17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203960" y="5422391"/>
            <a:ext cx="3376422" cy="1248918"/>
          </a:xfrm>
          <a:prstGeom prst="rect">
            <a:avLst/>
          </a:prstGeom>
        </p:spPr>
      </p:pic>
      <p:sp>
        <p:nvSpPr>
          <p:cNvPr id="18" name="object 18"/>
          <p:cNvSpPr txBox="1"/>
          <p:nvPr/>
        </p:nvSpPr>
        <p:spPr>
          <a:xfrm>
            <a:off x="2106929" y="5807761"/>
            <a:ext cx="157416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solidFill>
                  <a:srgbClr val="FFFFFF"/>
                </a:solidFill>
                <a:latin typeface="Verdana"/>
                <a:cs typeface="Verdana"/>
              </a:rPr>
              <a:t>Mucolítico</a:t>
            </a:r>
            <a:endParaRPr sz="24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335907" y="473709"/>
            <a:ext cx="2025014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45" dirty="0"/>
              <a:t>EQUIPO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82116" y="1950652"/>
            <a:ext cx="4369435" cy="3349625"/>
          </a:xfrm>
          <a:prstGeom prst="rect">
            <a:avLst/>
          </a:prstGeom>
        </p:spPr>
        <p:txBody>
          <a:bodyPr vert="horz" wrap="square" lIns="0" tIns="140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5"/>
              </a:spcBef>
            </a:pPr>
            <a:r>
              <a:rPr sz="2250" spc="175" dirty="0">
                <a:solidFill>
                  <a:srgbClr val="82B0E4"/>
                </a:solidFill>
                <a:latin typeface="Lucida Sans Unicode"/>
                <a:cs typeface="Lucida Sans Unicode"/>
              </a:rPr>
              <a:t>▶</a:t>
            </a:r>
            <a:r>
              <a:rPr sz="2250" spc="10" dirty="0">
                <a:solidFill>
                  <a:srgbClr val="82B0E4"/>
                </a:solidFill>
                <a:latin typeface="Lucida Sans Unicode"/>
                <a:cs typeface="Lucida Sans Unicode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Verdana"/>
                <a:cs typeface="Verdana"/>
              </a:rPr>
              <a:t>Jeringa</a:t>
            </a:r>
            <a:endParaRPr sz="2800">
              <a:latin typeface="Verdana"/>
              <a:cs typeface="Verdana"/>
            </a:endParaRPr>
          </a:p>
          <a:p>
            <a:pPr marL="12700" marR="5080">
              <a:lnSpc>
                <a:spcPct val="129700"/>
              </a:lnSpc>
              <a:spcBef>
                <a:spcPts val="10"/>
              </a:spcBef>
            </a:pPr>
            <a:r>
              <a:rPr sz="2250" spc="175" dirty="0">
                <a:solidFill>
                  <a:srgbClr val="82B0E4"/>
                </a:solidFill>
                <a:latin typeface="Lucida Sans Unicode"/>
                <a:cs typeface="Lucida Sans Unicode"/>
              </a:rPr>
              <a:t>▶</a:t>
            </a:r>
            <a:r>
              <a:rPr sz="2250" spc="35" dirty="0">
                <a:solidFill>
                  <a:srgbClr val="82B0E4"/>
                </a:solidFill>
                <a:latin typeface="Lucida Sans Unicode"/>
                <a:cs typeface="Lucida Sans Unicode"/>
              </a:rPr>
              <a:t> </a:t>
            </a:r>
            <a:r>
              <a:rPr sz="2800" spc="-40" dirty="0">
                <a:solidFill>
                  <a:srgbClr val="FFFFFF"/>
                </a:solidFill>
                <a:latin typeface="Verdana"/>
                <a:cs typeface="Verdana"/>
              </a:rPr>
              <a:t>Nebulizador</a:t>
            </a:r>
            <a:r>
              <a:rPr sz="2800" spc="-1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spc="-30" dirty="0">
                <a:solidFill>
                  <a:srgbClr val="FFFFFF"/>
                </a:solidFill>
                <a:latin typeface="Verdana"/>
                <a:cs typeface="Verdana"/>
              </a:rPr>
              <a:t>(boquillas, </a:t>
            </a:r>
            <a:r>
              <a:rPr sz="2800" spc="-40" dirty="0">
                <a:solidFill>
                  <a:srgbClr val="FFFFFF"/>
                </a:solidFill>
                <a:latin typeface="Verdana"/>
                <a:cs typeface="Verdana"/>
              </a:rPr>
              <a:t>máscaras</a:t>
            </a:r>
            <a:r>
              <a:rPr sz="2800" spc="-1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spc="-175" dirty="0">
                <a:solidFill>
                  <a:srgbClr val="FFFFFF"/>
                </a:solidFill>
                <a:latin typeface="Verdana"/>
                <a:cs typeface="Verdana"/>
              </a:rPr>
              <a:t>y</a:t>
            </a:r>
            <a:r>
              <a:rPr sz="2800" spc="-2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spc="-85" dirty="0">
                <a:solidFill>
                  <a:srgbClr val="FFFFFF"/>
                </a:solidFill>
                <a:latin typeface="Verdana"/>
                <a:cs typeface="Verdana"/>
              </a:rPr>
              <a:t>tubuladuras.)</a:t>
            </a:r>
            <a:endParaRPr sz="28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</a:pPr>
            <a:r>
              <a:rPr sz="2250" spc="175" dirty="0">
                <a:solidFill>
                  <a:srgbClr val="82B0E4"/>
                </a:solidFill>
                <a:latin typeface="Lucida Sans Unicode"/>
                <a:cs typeface="Lucida Sans Unicode"/>
              </a:rPr>
              <a:t>▶</a:t>
            </a:r>
            <a:r>
              <a:rPr sz="2250" dirty="0">
                <a:solidFill>
                  <a:srgbClr val="82B0E4"/>
                </a:solidFill>
                <a:latin typeface="Lucida Sans Unicode"/>
                <a:cs typeface="Lucida Sans Unicode"/>
              </a:rPr>
              <a:t> </a:t>
            </a:r>
            <a:r>
              <a:rPr sz="2800" spc="-40" dirty="0">
                <a:solidFill>
                  <a:srgbClr val="FFFFFF"/>
                </a:solidFill>
                <a:latin typeface="Verdana"/>
                <a:cs typeface="Verdana"/>
              </a:rPr>
              <a:t>Fuente</a:t>
            </a:r>
            <a:r>
              <a:rPr sz="2800" spc="-1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spc="150" dirty="0">
                <a:solidFill>
                  <a:srgbClr val="FFFFFF"/>
                </a:solidFill>
                <a:latin typeface="Verdana"/>
                <a:cs typeface="Verdana"/>
              </a:rPr>
              <a:t>de</a:t>
            </a:r>
            <a:r>
              <a:rPr sz="2800" spc="-2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Verdana"/>
                <a:cs typeface="Verdana"/>
              </a:rPr>
              <a:t>oxigeno</a:t>
            </a:r>
            <a:endParaRPr sz="28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1010"/>
              </a:spcBef>
            </a:pPr>
            <a:r>
              <a:rPr sz="2250" spc="175" dirty="0">
                <a:solidFill>
                  <a:srgbClr val="82B0E4"/>
                </a:solidFill>
                <a:latin typeface="Lucida Sans Unicode"/>
                <a:cs typeface="Lucida Sans Unicode"/>
              </a:rPr>
              <a:t>▶</a:t>
            </a:r>
            <a:r>
              <a:rPr sz="2250" spc="10" dirty="0">
                <a:solidFill>
                  <a:srgbClr val="82B0E4"/>
                </a:solidFill>
                <a:latin typeface="Lucida Sans Unicode"/>
                <a:cs typeface="Lucida Sans Unicode"/>
              </a:rPr>
              <a:t> </a:t>
            </a:r>
            <a:r>
              <a:rPr sz="2800" spc="-65" dirty="0">
                <a:solidFill>
                  <a:srgbClr val="FFFFFF"/>
                </a:solidFill>
                <a:latin typeface="Verdana"/>
                <a:cs typeface="Verdana"/>
              </a:rPr>
              <a:t>Solución</a:t>
            </a:r>
            <a:r>
              <a:rPr sz="2800" spc="-2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Verdana"/>
                <a:cs typeface="Verdana"/>
              </a:rPr>
              <a:t>Fisiológica</a:t>
            </a:r>
            <a:endParaRPr sz="28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</a:pPr>
            <a:r>
              <a:rPr sz="2250" spc="175" dirty="0">
                <a:solidFill>
                  <a:srgbClr val="82B0E4"/>
                </a:solidFill>
                <a:latin typeface="Lucida Sans Unicode"/>
                <a:cs typeface="Lucida Sans Unicode"/>
              </a:rPr>
              <a:t>▶</a:t>
            </a:r>
            <a:r>
              <a:rPr sz="2250" spc="10" dirty="0">
                <a:solidFill>
                  <a:srgbClr val="82B0E4"/>
                </a:solidFill>
                <a:latin typeface="Lucida Sans Unicode"/>
                <a:cs typeface="Lucida Sans Unicode"/>
              </a:rPr>
              <a:t> </a:t>
            </a:r>
            <a:r>
              <a:rPr sz="2800" spc="85" dirty="0">
                <a:solidFill>
                  <a:srgbClr val="FFFFFF"/>
                </a:solidFill>
                <a:latin typeface="Verdana"/>
                <a:cs typeface="Verdana"/>
              </a:rPr>
              <a:t>Medicación</a:t>
            </a:r>
            <a:endParaRPr sz="2800">
              <a:latin typeface="Verdana"/>
              <a:cs typeface="Verdan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576315" y="1491996"/>
            <a:ext cx="5638799" cy="443788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2735">
              <a:lnSpc>
                <a:spcPct val="100000"/>
              </a:lnSpc>
              <a:spcBef>
                <a:spcPts val="100"/>
              </a:spcBef>
            </a:pPr>
            <a:r>
              <a:rPr spc="-180" dirty="0"/>
              <a:t>EQUIPO</a:t>
            </a:r>
            <a:r>
              <a:rPr spc="-290" dirty="0"/>
              <a:t> </a:t>
            </a:r>
            <a:r>
              <a:rPr dirty="0"/>
              <a:t>PARA</a:t>
            </a:r>
            <a:r>
              <a:rPr spc="-270" dirty="0"/>
              <a:t> </a:t>
            </a:r>
            <a:r>
              <a:rPr spc="-395" dirty="0"/>
              <a:t>NEBULIZAR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12747" y="1423416"/>
            <a:ext cx="9282684" cy="489051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10995">
              <a:lnSpc>
                <a:spcPct val="100000"/>
              </a:lnSpc>
              <a:spcBef>
                <a:spcPts val="100"/>
              </a:spcBef>
            </a:pPr>
            <a:r>
              <a:rPr spc="-285" dirty="0"/>
              <a:t>NEBULIZACIÓN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176527" y="2061959"/>
            <a:ext cx="1587500" cy="394335"/>
            <a:chOff x="1176527" y="2061959"/>
            <a:chExt cx="1587500" cy="39433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76527" y="2061959"/>
              <a:ext cx="1587246" cy="39396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99972" y="2085339"/>
              <a:ext cx="1542719" cy="349377"/>
            </a:xfrm>
            <a:prstGeom prst="rect">
              <a:avLst/>
            </a:prstGeom>
          </p:spPr>
        </p:pic>
      </p:grpSp>
      <p:grpSp>
        <p:nvGrpSpPr>
          <p:cNvPr id="6" name="object 6"/>
          <p:cNvGrpSpPr/>
          <p:nvPr/>
        </p:nvGrpSpPr>
        <p:grpSpPr>
          <a:xfrm>
            <a:off x="5748528" y="2063483"/>
            <a:ext cx="2166620" cy="394335"/>
            <a:chOff x="5748528" y="2063483"/>
            <a:chExt cx="2166620" cy="394335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748528" y="2063483"/>
              <a:ext cx="2166366" cy="393966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770626" y="2086864"/>
              <a:ext cx="2123821" cy="349377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5734050" y="2543683"/>
            <a:ext cx="4224020" cy="3150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77470" indent="-342900">
              <a:lnSpc>
                <a:spcPct val="100000"/>
              </a:lnSpc>
              <a:spcBef>
                <a:spcPts val="100"/>
              </a:spcBef>
              <a:tabLst>
                <a:tab pos="354965" algn="l"/>
              </a:tabLst>
            </a:pPr>
            <a:r>
              <a:rPr sz="1450" spc="65" dirty="0">
                <a:solidFill>
                  <a:srgbClr val="82B0E4"/>
                </a:solidFill>
                <a:latin typeface="Lucida Sans Unicode"/>
                <a:cs typeface="Lucida Sans Unicode"/>
              </a:rPr>
              <a:t>▶</a:t>
            </a:r>
            <a:r>
              <a:rPr sz="1450" dirty="0">
                <a:solidFill>
                  <a:srgbClr val="82B0E4"/>
                </a:solidFill>
                <a:latin typeface="Lucida Sans Unicode"/>
                <a:cs typeface="Lucida Sans Unicode"/>
              </a:rPr>
              <a:t>	</a:t>
            </a:r>
            <a:r>
              <a:rPr sz="1800" spc="-105" dirty="0">
                <a:solidFill>
                  <a:srgbClr val="FFFFFF"/>
                </a:solidFill>
                <a:latin typeface="Verdana"/>
                <a:cs typeface="Verdana"/>
              </a:rPr>
              <a:t>Son</a:t>
            </a:r>
            <a:r>
              <a:rPr sz="1800" spc="-1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25" dirty="0">
                <a:solidFill>
                  <a:srgbClr val="FFFFFF"/>
                </a:solidFill>
                <a:latin typeface="Verdana"/>
                <a:cs typeface="Verdana"/>
              </a:rPr>
              <a:t>maquinas</a:t>
            </a:r>
            <a:r>
              <a:rPr sz="1800" spc="-1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80" dirty="0">
                <a:solidFill>
                  <a:srgbClr val="FFFFFF"/>
                </a:solidFill>
                <a:latin typeface="Verdana"/>
                <a:cs typeface="Verdana"/>
              </a:rPr>
              <a:t>ruidosas</a:t>
            </a:r>
            <a:r>
              <a:rPr sz="1800" spc="-1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y</a:t>
            </a:r>
            <a:r>
              <a:rPr sz="1800" spc="3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Verdana"/>
                <a:cs typeface="Verdana"/>
              </a:rPr>
              <a:t>necesita </a:t>
            </a:r>
            <a:r>
              <a:rPr sz="1800" spc="95" dirty="0">
                <a:solidFill>
                  <a:srgbClr val="FFFFFF"/>
                </a:solidFill>
                <a:latin typeface="Verdana"/>
                <a:cs typeface="Verdana"/>
              </a:rPr>
              <a:t>de</a:t>
            </a:r>
            <a:r>
              <a:rPr sz="1800" spc="-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una</a:t>
            </a:r>
            <a:r>
              <a:rPr sz="1800" spc="-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20" dirty="0">
                <a:solidFill>
                  <a:srgbClr val="FFFFFF"/>
                </a:solidFill>
                <a:latin typeface="Verdana"/>
                <a:cs typeface="Verdana"/>
              </a:rPr>
              <a:t>fuente</a:t>
            </a:r>
            <a:r>
              <a:rPr sz="18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eléctrica</a:t>
            </a:r>
            <a:r>
              <a:rPr sz="1800" spc="-1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20" dirty="0">
                <a:solidFill>
                  <a:srgbClr val="FFFFFF"/>
                </a:solidFill>
                <a:latin typeface="Verdana"/>
                <a:cs typeface="Verdana"/>
              </a:rPr>
              <a:t>para </a:t>
            </a:r>
            <a:r>
              <a:rPr sz="1800" spc="-10" dirty="0">
                <a:solidFill>
                  <a:srgbClr val="FFFFFF"/>
                </a:solidFill>
                <a:latin typeface="Verdana"/>
                <a:cs typeface="Verdana"/>
              </a:rPr>
              <a:t>funcionar.</a:t>
            </a:r>
            <a:endParaRPr sz="18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450" spc="65" dirty="0">
                <a:solidFill>
                  <a:srgbClr val="82B0E4"/>
                </a:solidFill>
                <a:latin typeface="Lucida Sans Unicode"/>
                <a:cs typeface="Lucida Sans Unicode"/>
              </a:rPr>
              <a:t>▶</a:t>
            </a:r>
            <a:r>
              <a:rPr sz="1450" dirty="0">
                <a:solidFill>
                  <a:srgbClr val="82B0E4"/>
                </a:solidFill>
                <a:latin typeface="Lucida Sans Unicode"/>
                <a:cs typeface="Lucida Sans Unicode"/>
              </a:rPr>
              <a:t>	</a:t>
            </a:r>
            <a:r>
              <a:rPr sz="1800" spc="-95" dirty="0">
                <a:solidFill>
                  <a:srgbClr val="FFFFFF"/>
                </a:solidFill>
                <a:latin typeface="Verdana"/>
                <a:cs typeface="Verdana"/>
              </a:rPr>
              <a:t>Son</a:t>
            </a:r>
            <a:r>
              <a:rPr sz="1800" spc="-10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85" dirty="0">
                <a:solidFill>
                  <a:srgbClr val="FFFFFF"/>
                </a:solidFill>
                <a:latin typeface="Verdana"/>
                <a:cs typeface="Verdana"/>
              </a:rPr>
              <a:t>dispositivos</a:t>
            </a:r>
            <a:r>
              <a:rPr sz="1800" spc="-1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40" dirty="0">
                <a:solidFill>
                  <a:srgbClr val="FFFFFF"/>
                </a:solidFill>
                <a:latin typeface="Verdana"/>
                <a:cs typeface="Verdana"/>
              </a:rPr>
              <a:t>grandes,</a:t>
            </a:r>
            <a:r>
              <a:rPr sz="1800" spc="-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50" dirty="0">
                <a:solidFill>
                  <a:srgbClr val="FFFFFF"/>
                </a:solidFill>
                <a:latin typeface="Verdana"/>
                <a:cs typeface="Verdana"/>
              </a:rPr>
              <a:t>difícil</a:t>
            </a:r>
            <a:r>
              <a:rPr sz="1800" spc="-1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70" dirty="0">
                <a:solidFill>
                  <a:srgbClr val="FFFFFF"/>
                </a:solidFill>
                <a:latin typeface="Verdana"/>
                <a:cs typeface="Verdana"/>
              </a:rPr>
              <a:t>de</a:t>
            </a:r>
            <a:endParaRPr sz="1800">
              <a:latin typeface="Verdana"/>
              <a:cs typeface="Verdana"/>
            </a:endParaRPr>
          </a:p>
          <a:p>
            <a:pPr marL="355600">
              <a:lnSpc>
                <a:spcPct val="100000"/>
              </a:lnSpc>
            </a:pPr>
            <a:r>
              <a:rPr sz="1800" spc="-10" dirty="0">
                <a:solidFill>
                  <a:srgbClr val="FFFFFF"/>
                </a:solidFill>
                <a:latin typeface="Verdana"/>
                <a:cs typeface="Verdana"/>
              </a:rPr>
              <a:t>transportar.</a:t>
            </a:r>
            <a:endParaRPr sz="1800">
              <a:latin typeface="Verdana"/>
              <a:cs typeface="Verdana"/>
            </a:endParaRPr>
          </a:p>
          <a:p>
            <a:pPr marL="355600" marR="42545" indent="-342900">
              <a:lnSpc>
                <a:spcPct val="10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450" spc="65" dirty="0">
                <a:solidFill>
                  <a:srgbClr val="82B0E4"/>
                </a:solidFill>
                <a:latin typeface="Lucida Sans Unicode"/>
                <a:cs typeface="Lucida Sans Unicode"/>
              </a:rPr>
              <a:t>▶</a:t>
            </a:r>
            <a:r>
              <a:rPr sz="1450" dirty="0">
                <a:solidFill>
                  <a:srgbClr val="82B0E4"/>
                </a:solidFill>
                <a:latin typeface="Lucida Sans Unicode"/>
                <a:cs typeface="Lucida Sans Unicode"/>
              </a:rPr>
              <a:t>	</a:t>
            </a:r>
            <a:r>
              <a:rPr sz="1800" spc="-120" dirty="0">
                <a:solidFill>
                  <a:srgbClr val="FFFFFF"/>
                </a:solidFill>
                <a:latin typeface="Verdana"/>
                <a:cs typeface="Verdana"/>
              </a:rPr>
              <a:t>Los</a:t>
            </a:r>
            <a:r>
              <a:rPr sz="1800" spc="-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35" dirty="0">
                <a:solidFill>
                  <a:srgbClr val="FFFFFF"/>
                </a:solidFill>
                <a:latin typeface="Verdana"/>
                <a:cs typeface="Verdana"/>
              </a:rPr>
              <a:t>elementos</a:t>
            </a:r>
            <a:r>
              <a:rPr sz="1800" spc="-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que</a:t>
            </a:r>
            <a:r>
              <a:rPr sz="1800" spc="-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Verdana"/>
                <a:cs typeface="Verdana"/>
              </a:rPr>
              <a:t>tienen </a:t>
            </a:r>
            <a:r>
              <a:rPr sz="1800" spc="55" dirty="0">
                <a:solidFill>
                  <a:srgbClr val="FFFFFF"/>
                </a:solidFill>
                <a:latin typeface="Verdana"/>
                <a:cs typeface="Verdana"/>
              </a:rPr>
              <a:t>contacto</a:t>
            </a:r>
            <a:r>
              <a:rPr sz="1800" spc="-1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80" dirty="0">
                <a:solidFill>
                  <a:srgbClr val="FFFFFF"/>
                </a:solidFill>
                <a:latin typeface="Verdana"/>
                <a:cs typeface="Verdana"/>
              </a:rPr>
              <a:t>con</a:t>
            </a:r>
            <a:r>
              <a:rPr sz="1800" spc="-1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70" dirty="0">
                <a:solidFill>
                  <a:srgbClr val="FFFFFF"/>
                </a:solidFill>
                <a:latin typeface="Verdana"/>
                <a:cs typeface="Verdana"/>
              </a:rPr>
              <a:t>agua</a:t>
            </a:r>
            <a:r>
              <a:rPr sz="1800" spc="-1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114" dirty="0">
                <a:solidFill>
                  <a:srgbClr val="FFFFFF"/>
                </a:solidFill>
                <a:latin typeface="Verdana"/>
                <a:cs typeface="Verdana"/>
              </a:rPr>
              <a:t>y</a:t>
            </a:r>
            <a:r>
              <a:rPr sz="1800" spc="-1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35" dirty="0">
                <a:solidFill>
                  <a:srgbClr val="FFFFFF"/>
                </a:solidFill>
                <a:latin typeface="Verdana"/>
                <a:cs typeface="Verdana"/>
              </a:rPr>
              <a:t>medicación </a:t>
            </a:r>
            <a:r>
              <a:rPr sz="1800" spc="-90" dirty="0">
                <a:solidFill>
                  <a:srgbClr val="FFFFFF"/>
                </a:solidFill>
                <a:latin typeface="Verdana"/>
                <a:cs typeface="Verdana"/>
              </a:rPr>
              <a:t>se</a:t>
            </a:r>
            <a:r>
              <a:rPr sz="1800" spc="-10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60" dirty="0">
                <a:solidFill>
                  <a:srgbClr val="FFFFFF"/>
                </a:solidFill>
                <a:latin typeface="Verdana"/>
                <a:cs typeface="Verdana"/>
              </a:rPr>
              <a:t>deben</a:t>
            </a:r>
            <a:r>
              <a:rPr sz="1800" spc="-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30" dirty="0">
                <a:solidFill>
                  <a:srgbClr val="FFFFFF"/>
                </a:solidFill>
                <a:latin typeface="Verdana"/>
                <a:cs typeface="Verdana"/>
              </a:rPr>
              <a:t>lavar</a:t>
            </a:r>
            <a:r>
              <a:rPr sz="1800" spc="-1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luego</a:t>
            </a:r>
            <a:r>
              <a:rPr sz="1800" spc="-1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95" dirty="0">
                <a:solidFill>
                  <a:srgbClr val="FFFFFF"/>
                </a:solidFill>
                <a:latin typeface="Verdana"/>
                <a:cs typeface="Verdana"/>
              </a:rPr>
              <a:t>de</a:t>
            </a:r>
            <a:r>
              <a:rPr sz="1800" spc="-9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Verdana"/>
                <a:cs typeface="Verdana"/>
              </a:rPr>
              <a:t>usar.</a:t>
            </a:r>
            <a:endParaRPr sz="18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1010"/>
              </a:spcBef>
              <a:tabLst>
                <a:tab pos="354965" algn="l"/>
              </a:tabLst>
            </a:pPr>
            <a:r>
              <a:rPr sz="1450" spc="65" dirty="0">
                <a:solidFill>
                  <a:srgbClr val="82B0E4"/>
                </a:solidFill>
                <a:latin typeface="Lucida Sans Unicode"/>
                <a:cs typeface="Lucida Sans Unicode"/>
              </a:rPr>
              <a:t>▶</a:t>
            </a:r>
            <a:r>
              <a:rPr sz="1450" dirty="0">
                <a:solidFill>
                  <a:srgbClr val="82B0E4"/>
                </a:solidFill>
                <a:latin typeface="Lucida Sans Unicode"/>
                <a:cs typeface="Lucida Sans Unicode"/>
              </a:rPr>
              <a:t>	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Puede</a:t>
            </a:r>
            <a:r>
              <a:rPr sz="1800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provocar</a:t>
            </a:r>
            <a:r>
              <a:rPr sz="1800" spc="-9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65" dirty="0">
                <a:solidFill>
                  <a:srgbClr val="FFFFFF"/>
                </a:solidFill>
                <a:latin typeface="Verdana"/>
                <a:cs typeface="Verdana"/>
              </a:rPr>
              <a:t>irritación</a:t>
            </a:r>
            <a:r>
              <a:rPr sz="1800" spc="-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95" dirty="0">
                <a:solidFill>
                  <a:srgbClr val="FFFFFF"/>
                </a:solidFill>
                <a:latin typeface="Verdana"/>
                <a:cs typeface="Verdana"/>
              </a:rPr>
              <a:t>de</a:t>
            </a:r>
            <a:r>
              <a:rPr sz="1800" spc="-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la</a:t>
            </a:r>
            <a:r>
              <a:rPr sz="1800" spc="-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25" dirty="0">
                <a:solidFill>
                  <a:srgbClr val="FFFFFF"/>
                </a:solidFill>
                <a:latin typeface="Verdana"/>
                <a:cs typeface="Verdana"/>
              </a:rPr>
              <a:t>via</a:t>
            </a:r>
            <a:endParaRPr sz="1800">
              <a:latin typeface="Verdana"/>
              <a:cs typeface="Verdana"/>
            </a:endParaRPr>
          </a:p>
          <a:p>
            <a:pPr marL="355600">
              <a:lnSpc>
                <a:spcPct val="100000"/>
              </a:lnSpc>
              <a:spcBef>
                <a:spcPts val="5"/>
              </a:spcBef>
            </a:pPr>
            <a:r>
              <a:rPr sz="1800" spc="-10" dirty="0">
                <a:solidFill>
                  <a:srgbClr val="FFFFFF"/>
                </a:solidFill>
                <a:latin typeface="Verdana"/>
                <a:cs typeface="Verdana"/>
              </a:rPr>
              <a:t>aérea.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sz="half" idx="2"/>
          </p:nvPr>
        </p:nvSpPr>
        <p:spPr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95"/>
              </a:spcBef>
              <a:tabLst>
                <a:tab pos="354965" algn="l"/>
              </a:tabLst>
            </a:pPr>
            <a:r>
              <a:rPr sz="1450" spc="65" dirty="0">
                <a:solidFill>
                  <a:srgbClr val="82B0E4"/>
                </a:solidFill>
                <a:latin typeface="Lucida Sans Unicode"/>
                <a:cs typeface="Lucida Sans Unicode"/>
              </a:rPr>
              <a:t>▶</a:t>
            </a:r>
            <a:r>
              <a:rPr sz="1450" dirty="0">
                <a:solidFill>
                  <a:srgbClr val="82B0E4"/>
                </a:solidFill>
                <a:latin typeface="Lucida Sans Unicode"/>
                <a:cs typeface="Lucida Sans Unicode"/>
              </a:rPr>
              <a:t>	</a:t>
            </a:r>
            <a:r>
              <a:rPr spc="-130" dirty="0"/>
              <a:t>Se</a:t>
            </a:r>
            <a:r>
              <a:rPr spc="-105" dirty="0"/>
              <a:t> </a:t>
            </a:r>
            <a:r>
              <a:rPr spc="65" dirty="0"/>
              <a:t>puede</a:t>
            </a:r>
            <a:r>
              <a:rPr spc="-85" dirty="0"/>
              <a:t> </a:t>
            </a:r>
            <a:r>
              <a:rPr spc="-95" dirty="0"/>
              <a:t>usar</a:t>
            </a:r>
            <a:r>
              <a:rPr spc="-105" dirty="0"/>
              <a:t> </a:t>
            </a:r>
            <a:r>
              <a:rPr spc="150" dirty="0"/>
              <a:t>a</a:t>
            </a:r>
            <a:r>
              <a:rPr spc="-120" dirty="0"/>
              <a:t> </a:t>
            </a:r>
            <a:r>
              <a:rPr spc="-10" dirty="0"/>
              <a:t>cualquier</a:t>
            </a:r>
            <a:r>
              <a:rPr spc="-130" dirty="0"/>
              <a:t> </a:t>
            </a:r>
            <a:r>
              <a:rPr spc="85" dirty="0"/>
              <a:t>edad</a:t>
            </a:r>
            <a:endParaRPr sz="1450">
              <a:latin typeface="Lucida Sans Unicode"/>
              <a:cs typeface="Lucida Sans Unicode"/>
            </a:endParaRPr>
          </a:p>
          <a:p>
            <a:pPr marL="355600" marR="5080" indent="-342900">
              <a:lnSpc>
                <a:spcPct val="10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450" spc="65" dirty="0">
                <a:solidFill>
                  <a:srgbClr val="82B0E4"/>
                </a:solidFill>
                <a:latin typeface="Lucida Sans Unicode"/>
                <a:cs typeface="Lucida Sans Unicode"/>
              </a:rPr>
              <a:t>▶</a:t>
            </a:r>
            <a:r>
              <a:rPr sz="1450" dirty="0">
                <a:solidFill>
                  <a:srgbClr val="82B0E4"/>
                </a:solidFill>
                <a:latin typeface="Lucida Sans Unicode"/>
                <a:cs typeface="Lucida Sans Unicode"/>
              </a:rPr>
              <a:t>	</a:t>
            </a:r>
            <a:r>
              <a:rPr spc="-130" dirty="0"/>
              <a:t>Se</a:t>
            </a:r>
            <a:r>
              <a:rPr spc="-114" dirty="0"/>
              <a:t> </a:t>
            </a:r>
            <a:r>
              <a:rPr spc="55" dirty="0"/>
              <a:t>pude</a:t>
            </a:r>
            <a:r>
              <a:rPr spc="-110" dirty="0"/>
              <a:t> </a:t>
            </a:r>
            <a:r>
              <a:rPr spc="-30" dirty="0"/>
              <a:t>mezclar</a:t>
            </a:r>
            <a:r>
              <a:rPr spc="-135" dirty="0"/>
              <a:t> </a:t>
            </a:r>
            <a:r>
              <a:rPr spc="-60" dirty="0"/>
              <a:t>mas</a:t>
            </a:r>
            <a:r>
              <a:rPr spc="-130" dirty="0"/>
              <a:t> </a:t>
            </a:r>
            <a:r>
              <a:rPr spc="90" dirty="0"/>
              <a:t>de</a:t>
            </a:r>
            <a:r>
              <a:rPr spc="-114" dirty="0"/>
              <a:t> </a:t>
            </a:r>
            <a:r>
              <a:rPr spc="-25" dirty="0"/>
              <a:t>un </a:t>
            </a:r>
            <a:r>
              <a:rPr dirty="0"/>
              <a:t>medicamento</a:t>
            </a:r>
            <a:r>
              <a:rPr spc="-30" dirty="0"/>
              <a:t> </a:t>
            </a:r>
            <a:r>
              <a:rPr spc="-114" dirty="0"/>
              <a:t>y</a:t>
            </a:r>
            <a:r>
              <a:rPr spc="-40" dirty="0"/>
              <a:t> </a:t>
            </a:r>
            <a:r>
              <a:rPr spc="-20" dirty="0"/>
              <a:t>todos</a:t>
            </a:r>
            <a:r>
              <a:rPr spc="-30" dirty="0"/>
              <a:t> </a:t>
            </a:r>
            <a:r>
              <a:rPr spc="-90" dirty="0"/>
              <a:t>se</a:t>
            </a:r>
            <a:r>
              <a:rPr spc="-45" dirty="0"/>
              <a:t> </a:t>
            </a:r>
            <a:r>
              <a:rPr spc="-10" dirty="0"/>
              <a:t>pueden </a:t>
            </a:r>
            <a:r>
              <a:rPr spc="-80" dirty="0"/>
              <a:t>administrar</a:t>
            </a:r>
            <a:r>
              <a:rPr spc="-120" dirty="0"/>
              <a:t> </a:t>
            </a:r>
            <a:r>
              <a:rPr dirty="0"/>
              <a:t>al</a:t>
            </a:r>
            <a:r>
              <a:rPr spc="-95" dirty="0"/>
              <a:t> </a:t>
            </a:r>
            <a:r>
              <a:rPr spc="-90" dirty="0"/>
              <a:t>mismo</a:t>
            </a:r>
            <a:r>
              <a:rPr spc="-114" dirty="0"/>
              <a:t> </a:t>
            </a:r>
            <a:r>
              <a:rPr spc="-10" dirty="0"/>
              <a:t>tiempo.</a:t>
            </a:r>
            <a:endParaRPr sz="1450">
              <a:latin typeface="Lucida Sans Unicode"/>
              <a:cs typeface="Lucida Sans Unicode"/>
            </a:endParaRPr>
          </a:p>
          <a:p>
            <a:pPr marL="355600" marR="533400" indent="-342900">
              <a:lnSpc>
                <a:spcPct val="100000"/>
              </a:lnSpc>
              <a:spcBef>
                <a:spcPts val="1000"/>
              </a:spcBef>
              <a:tabLst>
                <a:tab pos="354965" algn="l"/>
              </a:tabLst>
            </a:pPr>
            <a:r>
              <a:rPr sz="1450" spc="65" dirty="0">
                <a:solidFill>
                  <a:srgbClr val="82B0E4"/>
                </a:solidFill>
                <a:latin typeface="Lucida Sans Unicode"/>
                <a:cs typeface="Lucida Sans Unicode"/>
              </a:rPr>
              <a:t>▶</a:t>
            </a:r>
            <a:r>
              <a:rPr sz="1450" dirty="0">
                <a:solidFill>
                  <a:srgbClr val="82B0E4"/>
                </a:solidFill>
                <a:latin typeface="Lucida Sans Unicode"/>
                <a:cs typeface="Lucida Sans Unicode"/>
              </a:rPr>
              <a:t>	</a:t>
            </a:r>
            <a:r>
              <a:rPr spc="-130" dirty="0"/>
              <a:t>Se</a:t>
            </a:r>
            <a:r>
              <a:rPr spc="-60" dirty="0"/>
              <a:t> </a:t>
            </a:r>
            <a:r>
              <a:rPr dirty="0"/>
              <a:t>pueden</a:t>
            </a:r>
            <a:r>
              <a:rPr spc="-35" dirty="0"/>
              <a:t> </a:t>
            </a:r>
            <a:r>
              <a:rPr spc="-90" dirty="0"/>
              <a:t>usar</a:t>
            </a:r>
            <a:r>
              <a:rPr spc="-65" dirty="0"/>
              <a:t> </a:t>
            </a:r>
            <a:r>
              <a:rPr spc="-90" dirty="0"/>
              <a:t>dosis</a:t>
            </a:r>
            <a:r>
              <a:rPr spc="-80" dirty="0"/>
              <a:t> </a:t>
            </a:r>
            <a:r>
              <a:rPr dirty="0"/>
              <a:t>alta</a:t>
            </a:r>
            <a:r>
              <a:rPr spc="-70" dirty="0"/>
              <a:t> </a:t>
            </a:r>
            <a:r>
              <a:rPr spc="70" dirty="0"/>
              <a:t>de </a:t>
            </a:r>
            <a:r>
              <a:rPr spc="-10" dirty="0"/>
              <a:t>medicamento</a:t>
            </a:r>
            <a:endParaRPr sz="1450">
              <a:latin typeface="Lucida Sans Unicode"/>
              <a:cs typeface="Lucida Sans Unicode"/>
            </a:endParaRPr>
          </a:p>
          <a:p>
            <a:pPr marL="355600" marR="737235" indent="-342900">
              <a:lnSpc>
                <a:spcPct val="100000"/>
              </a:lnSpc>
              <a:spcBef>
                <a:spcPts val="1005"/>
              </a:spcBef>
              <a:tabLst>
                <a:tab pos="354965" algn="l"/>
              </a:tabLst>
            </a:pPr>
            <a:r>
              <a:rPr sz="1450" spc="65" dirty="0">
                <a:solidFill>
                  <a:srgbClr val="82B0E4"/>
                </a:solidFill>
                <a:latin typeface="Lucida Sans Unicode"/>
                <a:cs typeface="Lucida Sans Unicode"/>
              </a:rPr>
              <a:t>▶</a:t>
            </a:r>
            <a:r>
              <a:rPr sz="1450" dirty="0">
                <a:solidFill>
                  <a:srgbClr val="82B0E4"/>
                </a:solidFill>
                <a:latin typeface="Lucida Sans Unicode"/>
                <a:cs typeface="Lucida Sans Unicode"/>
              </a:rPr>
              <a:t>	</a:t>
            </a:r>
            <a:r>
              <a:rPr dirty="0"/>
              <a:t>La</a:t>
            </a:r>
            <a:r>
              <a:rPr spc="-90" dirty="0"/>
              <a:t> </a:t>
            </a:r>
            <a:r>
              <a:rPr spc="-45" dirty="0"/>
              <a:t>forma</a:t>
            </a:r>
            <a:r>
              <a:rPr spc="-114" dirty="0"/>
              <a:t> </a:t>
            </a:r>
            <a:r>
              <a:rPr dirty="0"/>
              <a:t>que</a:t>
            </a:r>
            <a:r>
              <a:rPr spc="-75" dirty="0"/>
              <a:t> </a:t>
            </a:r>
            <a:r>
              <a:rPr spc="-90" dirty="0"/>
              <a:t>se trasmite</a:t>
            </a:r>
            <a:r>
              <a:rPr spc="-95" dirty="0"/>
              <a:t> </a:t>
            </a:r>
            <a:r>
              <a:rPr spc="-25" dirty="0"/>
              <a:t>el </a:t>
            </a:r>
            <a:r>
              <a:rPr dirty="0"/>
              <a:t>medicamento</a:t>
            </a:r>
            <a:r>
              <a:rPr spc="210" dirty="0"/>
              <a:t> </a:t>
            </a:r>
            <a:r>
              <a:rPr spc="-10" dirty="0"/>
              <a:t>normal.</a:t>
            </a:r>
            <a:endParaRPr sz="1450">
              <a:latin typeface="Lucida Sans Unicode"/>
              <a:cs typeface="Lucida Sans Unicode"/>
            </a:endParaRPr>
          </a:p>
          <a:p>
            <a:pPr marL="355600" marR="794385" indent="-342900">
              <a:lnSpc>
                <a:spcPct val="100000"/>
              </a:lnSpc>
              <a:spcBef>
                <a:spcPts val="1000"/>
              </a:spcBef>
              <a:tabLst>
                <a:tab pos="354965" algn="l"/>
              </a:tabLst>
            </a:pPr>
            <a:r>
              <a:rPr sz="1450" spc="65" dirty="0">
                <a:solidFill>
                  <a:srgbClr val="82B0E4"/>
                </a:solidFill>
                <a:latin typeface="Lucida Sans Unicode"/>
                <a:cs typeface="Lucida Sans Unicode"/>
              </a:rPr>
              <a:t>▶</a:t>
            </a:r>
            <a:r>
              <a:rPr sz="1450" dirty="0">
                <a:solidFill>
                  <a:srgbClr val="82B0E4"/>
                </a:solidFill>
                <a:latin typeface="Lucida Sans Unicode"/>
                <a:cs typeface="Lucida Sans Unicode"/>
              </a:rPr>
              <a:t>	</a:t>
            </a:r>
            <a:r>
              <a:rPr dirty="0"/>
              <a:t>No</a:t>
            </a:r>
            <a:r>
              <a:rPr spc="-114" dirty="0"/>
              <a:t> </a:t>
            </a:r>
            <a:r>
              <a:rPr spc="-90" dirty="0"/>
              <a:t>se</a:t>
            </a:r>
            <a:r>
              <a:rPr spc="-110" dirty="0"/>
              <a:t> </a:t>
            </a:r>
            <a:r>
              <a:rPr dirty="0"/>
              <a:t>necesita</a:t>
            </a:r>
            <a:r>
              <a:rPr spc="-90" dirty="0"/>
              <a:t> </a:t>
            </a:r>
            <a:r>
              <a:rPr spc="50" dirty="0"/>
              <a:t>técnica</a:t>
            </a:r>
            <a:r>
              <a:rPr spc="-120" dirty="0"/>
              <a:t> </a:t>
            </a:r>
            <a:r>
              <a:rPr spc="70" dirty="0"/>
              <a:t>de </a:t>
            </a:r>
            <a:r>
              <a:rPr spc="-45" dirty="0"/>
              <a:t>respiración</a:t>
            </a:r>
            <a:r>
              <a:rPr spc="-65" dirty="0"/>
              <a:t> </a:t>
            </a:r>
            <a:r>
              <a:rPr dirty="0"/>
              <a:t>para</a:t>
            </a:r>
            <a:r>
              <a:rPr spc="-45" dirty="0"/>
              <a:t> </a:t>
            </a:r>
            <a:r>
              <a:rPr spc="-95" dirty="0"/>
              <a:t>usar</a:t>
            </a:r>
            <a:r>
              <a:rPr spc="-20" dirty="0"/>
              <a:t> </a:t>
            </a:r>
            <a:r>
              <a:rPr spc="-25" dirty="0"/>
              <a:t>un </a:t>
            </a:r>
            <a:r>
              <a:rPr spc="-10" dirty="0"/>
              <a:t>nebulizador.</a:t>
            </a:r>
            <a:endParaRPr sz="145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50" dirty="0"/>
              <a:t>CUIDADOS</a:t>
            </a:r>
            <a:r>
              <a:rPr spc="-325" dirty="0"/>
              <a:t> </a:t>
            </a:r>
            <a:r>
              <a:rPr spc="-270" dirty="0"/>
              <a:t>DE</a:t>
            </a:r>
            <a:r>
              <a:rPr spc="-305" dirty="0"/>
              <a:t> </a:t>
            </a:r>
            <a:r>
              <a:rPr spc="-295" dirty="0"/>
              <a:t>ENFERMERÍA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400050" indent="-342900">
              <a:lnSpc>
                <a:spcPct val="100000"/>
              </a:lnSpc>
              <a:spcBef>
                <a:spcPts val="100"/>
              </a:spcBef>
              <a:tabLst>
                <a:tab pos="354965" algn="l"/>
              </a:tabLst>
            </a:pPr>
            <a:r>
              <a:rPr sz="1900" spc="114" dirty="0">
                <a:solidFill>
                  <a:srgbClr val="82B0E4"/>
                </a:solidFill>
                <a:latin typeface="Lucida Sans Unicode"/>
                <a:cs typeface="Lucida Sans Unicode"/>
              </a:rPr>
              <a:t>▶</a:t>
            </a:r>
            <a:r>
              <a:rPr sz="1900" dirty="0">
                <a:solidFill>
                  <a:srgbClr val="82B0E4"/>
                </a:solidFill>
                <a:latin typeface="Lucida Sans Unicode"/>
                <a:cs typeface="Lucida Sans Unicode"/>
              </a:rPr>
              <a:t>	</a:t>
            </a:r>
            <a:r>
              <a:rPr spc="-114" dirty="0"/>
              <a:t>Abrir</a:t>
            </a:r>
            <a:r>
              <a:rPr spc="-175" dirty="0"/>
              <a:t> </a:t>
            </a:r>
            <a:r>
              <a:rPr dirty="0"/>
              <a:t>la</a:t>
            </a:r>
            <a:r>
              <a:rPr spc="-170" dirty="0"/>
              <a:t> </a:t>
            </a:r>
            <a:r>
              <a:rPr spc="-20" dirty="0"/>
              <a:t>fuente</a:t>
            </a:r>
            <a:r>
              <a:rPr spc="-150" dirty="0"/>
              <a:t> </a:t>
            </a:r>
            <a:r>
              <a:rPr spc="130" dirty="0"/>
              <a:t>de</a:t>
            </a:r>
            <a:r>
              <a:rPr spc="-155" dirty="0"/>
              <a:t> </a:t>
            </a:r>
            <a:r>
              <a:rPr spc="-10" dirty="0"/>
              <a:t>oxigeno</a:t>
            </a:r>
            <a:r>
              <a:rPr spc="-190" dirty="0"/>
              <a:t> </a:t>
            </a:r>
            <a:r>
              <a:rPr spc="-40" dirty="0"/>
              <a:t>hasta</a:t>
            </a:r>
            <a:r>
              <a:rPr spc="-160" dirty="0"/>
              <a:t> </a:t>
            </a:r>
            <a:r>
              <a:rPr spc="-90" dirty="0"/>
              <a:t>formar</a:t>
            </a:r>
            <a:r>
              <a:rPr spc="-155" dirty="0"/>
              <a:t> </a:t>
            </a:r>
            <a:r>
              <a:rPr dirty="0"/>
              <a:t>una</a:t>
            </a:r>
            <a:r>
              <a:rPr spc="-165" dirty="0"/>
              <a:t> </a:t>
            </a:r>
            <a:r>
              <a:rPr dirty="0"/>
              <a:t>nube</a:t>
            </a:r>
            <a:r>
              <a:rPr spc="-150" dirty="0"/>
              <a:t> </a:t>
            </a:r>
            <a:r>
              <a:rPr spc="105" dirty="0"/>
              <a:t>de </a:t>
            </a:r>
            <a:r>
              <a:rPr spc="-20" dirty="0"/>
              <a:t>gas.</a:t>
            </a:r>
            <a:endParaRPr sz="1900">
              <a:latin typeface="Lucida Sans Unicode"/>
              <a:cs typeface="Lucida Sans Unicode"/>
            </a:endParaRPr>
          </a:p>
          <a:p>
            <a:pPr marL="355600" marR="354330" indent="-342900">
              <a:lnSpc>
                <a:spcPct val="10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900" spc="114" dirty="0">
                <a:solidFill>
                  <a:srgbClr val="82B0E4"/>
                </a:solidFill>
                <a:latin typeface="Lucida Sans Unicode"/>
                <a:cs typeface="Lucida Sans Unicode"/>
              </a:rPr>
              <a:t>▶</a:t>
            </a:r>
            <a:r>
              <a:rPr sz="1900" dirty="0">
                <a:solidFill>
                  <a:srgbClr val="82B0E4"/>
                </a:solidFill>
                <a:latin typeface="Lucida Sans Unicode"/>
                <a:cs typeface="Lucida Sans Unicode"/>
              </a:rPr>
              <a:t>	</a:t>
            </a:r>
            <a:r>
              <a:rPr spc="-65" dirty="0"/>
              <a:t>Tiempo</a:t>
            </a:r>
            <a:r>
              <a:rPr spc="-160" dirty="0"/>
              <a:t> </a:t>
            </a:r>
            <a:r>
              <a:rPr spc="-95" dirty="0"/>
              <a:t>mínimo</a:t>
            </a:r>
            <a:r>
              <a:rPr spc="-190" dirty="0"/>
              <a:t> </a:t>
            </a:r>
            <a:r>
              <a:rPr spc="60" dirty="0"/>
              <a:t>recomendado</a:t>
            </a:r>
            <a:r>
              <a:rPr spc="-140" dirty="0"/>
              <a:t> </a:t>
            </a:r>
            <a:r>
              <a:rPr spc="-105" dirty="0"/>
              <a:t>es</a:t>
            </a:r>
            <a:r>
              <a:rPr spc="-155" dirty="0"/>
              <a:t> </a:t>
            </a:r>
            <a:r>
              <a:rPr spc="130" dirty="0"/>
              <a:t>de</a:t>
            </a:r>
            <a:r>
              <a:rPr spc="-155" dirty="0"/>
              <a:t> </a:t>
            </a:r>
            <a:r>
              <a:rPr spc="-204" dirty="0"/>
              <a:t>5</a:t>
            </a:r>
            <a:r>
              <a:rPr spc="-155" dirty="0"/>
              <a:t> </a:t>
            </a:r>
            <a:r>
              <a:rPr spc="200" dirty="0"/>
              <a:t>a</a:t>
            </a:r>
            <a:r>
              <a:rPr spc="-170" dirty="0"/>
              <a:t> </a:t>
            </a:r>
            <a:r>
              <a:rPr spc="-210" dirty="0"/>
              <a:t>10</a:t>
            </a:r>
            <a:r>
              <a:rPr spc="-170" dirty="0"/>
              <a:t> </a:t>
            </a:r>
            <a:r>
              <a:rPr spc="-114" dirty="0"/>
              <a:t>minutos</a:t>
            </a:r>
            <a:r>
              <a:rPr spc="-185" dirty="0"/>
              <a:t> </a:t>
            </a:r>
            <a:r>
              <a:rPr spc="50" dirty="0"/>
              <a:t>o </a:t>
            </a:r>
            <a:r>
              <a:rPr spc="-40" dirty="0"/>
              <a:t>hasta</a:t>
            </a:r>
            <a:r>
              <a:rPr spc="-170" dirty="0"/>
              <a:t> </a:t>
            </a:r>
            <a:r>
              <a:rPr spc="55" dirty="0"/>
              <a:t>que</a:t>
            </a:r>
            <a:r>
              <a:rPr spc="-155" dirty="0"/>
              <a:t> </a:t>
            </a:r>
            <a:r>
              <a:rPr dirty="0"/>
              <a:t>la</a:t>
            </a:r>
            <a:r>
              <a:rPr spc="-175" dirty="0"/>
              <a:t> </a:t>
            </a:r>
            <a:r>
              <a:rPr spc="-10" dirty="0"/>
              <a:t>niebla</a:t>
            </a:r>
            <a:r>
              <a:rPr spc="-200" dirty="0"/>
              <a:t> </a:t>
            </a:r>
            <a:r>
              <a:rPr spc="-10" dirty="0"/>
              <a:t>desaparezca.</a:t>
            </a:r>
            <a:endParaRPr sz="19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1000"/>
              </a:spcBef>
              <a:tabLst>
                <a:tab pos="354965" algn="l"/>
              </a:tabLst>
            </a:pPr>
            <a:r>
              <a:rPr sz="1900" spc="114" dirty="0">
                <a:solidFill>
                  <a:srgbClr val="82B0E4"/>
                </a:solidFill>
                <a:latin typeface="Lucida Sans Unicode"/>
                <a:cs typeface="Lucida Sans Unicode"/>
              </a:rPr>
              <a:t>▶</a:t>
            </a:r>
            <a:r>
              <a:rPr sz="1900" dirty="0">
                <a:solidFill>
                  <a:srgbClr val="82B0E4"/>
                </a:solidFill>
                <a:latin typeface="Lucida Sans Unicode"/>
                <a:cs typeface="Lucida Sans Unicode"/>
              </a:rPr>
              <a:t>	</a:t>
            </a:r>
            <a:r>
              <a:rPr spc="-165" dirty="0"/>
              <a:t>Utilizar</a:t>
            </a:r>
            <a:r>
              <a:rPr spc="-190" dirty="0"/>
              <a:t> </a:t>
            </a:r>
            <a:r>
              <a:rPr spc="-50" dirty="0"/>
              <a:t>solución</a:t>
            </a:r>
            <a:r>
              <a:rPr spc="-175" dirty="0"/>
              <a:t> </a:t>
            </a:r>
            <a:r>
              <a:rPr spc="-45" dirty="0"/>
              <a:t>fisiológica</a:t>
            </a:r>
            <a:r>
              <a:rPr spc="-185" dirty="0"/>
              <a:t> </a:t>
            </a:r>
            <a:r>
              <a:rPr spc="130" dirty="0"/>
              <a:t>de</a:t>
            </a:r>
            <a:r>
              <a:rPr spc="-140" dirty="0"/>
              <a:t> </a:t>
            </a:r>
            <a:r>
              <a:rPr spc="-204" dirty="0"/>
              <a:t>3</a:t>
            </a:r>
            <a:r>
              <a:rPr spc="-160" dirty="0"/>
              <a:t> </a:t>
            </a:r>
            <a:r>
              <a:rPr spc="200" dirty="0"/>
              <a:t>a</a:t>
            </a:r>
            <a:r>
              <a:rPr spc="-145" dirty="0"/>
              <a:t> </a:t>
            </a:r>
            <a:r>
              <a:rPr spc="-204" dirty="0"/>
              <a:t>5</a:t>
            </a:r>
            <a:r>
              <a:rPr spc="-145" dirty="0"/>
              <a:t> </a:t>
            </a:r>
            <a:r>
              <a:rPr spc="-25" dirty="0"/>
              <a:t>ml.</a:t>
            </a:r>
            <a:endParaRPr sz="1900">
              <a:latin typeface="Lucida Sans Unicode"/>
              <a:cs typeface="Lucida Sans Unicode"/>
            </a:endParaRPr>
          </a:p>
          <a:p>
            <a:pPr marL="355600" marR="464820" indent="-342900">
              <a:lnSpc>
                <a:spcPct val="100000"/>
              </a:lnSpc>
              <a:spcBef>
                <a:spcPts val="1010"/>
              </a:spcBef>
              <a:tabLst>
                <a:tab pos="354965" algn="l"/>
              </a:tabLst>
            </a:pPr>
            <a:r>
              <a:rPr sz="1900" spc="114" dirty="0">
                <a:solidFill>
                  <a:srgbClr val="82B0E4"/>
                </a:solidFill>
                <a:latin typeface="Lucida Sans Unicode"/>
                <a:cs typeface="Lucida Sans Unicode"/>
              </a:rPr>
              <a:t>▶</a:t>
            </a:r>
            <a:r>
              <a:rPr sz="1900" dirty="0">
                <a:solidFill>
                  <a:srgbClr val="82B0E4"/>
                </a:solidFill>
                <a:latin typeface="Lucida Sans Unicode"/>
                <a:cs typeface="Lucida Sans Unicode"/>
              </a:rPr>
              <a:t>	</a:t>
            </a:r>
            <a:r>
              <a:rPr spc="-10" dirty="0"/>
              <a:t>La</a:t>
            </a:r>
            <a:r>
              <a:rPr spc="-145" dirty="0"/>
              <a:t> </a:t>
            </a:r>
            <a:r>
              <a:rPr spc="-50" dirty="0"/>
              <a:t>mascarilla</a:t>
            </a:r>
            <a:r>
              <a:rPr spc="-185" dirty="0"/>
              <a:t> </a:t>
            </a:r>
            <a:r>
              <a:rPr spc="130" dirty="0"/>
              <a:t>debe</a:t>
            </a:r>
            <a:r>
              <a:rPr spc="-135" dirty="0"/>
              <a:t> </a:t>
            </a:r>
            <a:r>
              <a:rPr spc="-60" dirty="0"/>
              <a:t>tener</a:t>
            </a:r>
            <a:r>
              <a:rPr spc="-145" dirty="0"/>
              <a:t> </a:t>
            </a:r>
            <a:r>
              <a:rPr spc="-85" dirty="0"/>
              <a:t>un</a:t>
            </a:r>
            <a:r>
              <a:rPr spc="-140" dirty="0"/>
              <a:t> </a:t>
            </a:r>
            <a:r>
              <a:rPr dirty="0"/>
              <a:t>tamaño</a:t>
            </a:r>
            <a:r>
              <a:rPr spc="-165" dirty="0"/>
              <a:t> </a:t>
            </a:r>
            <a:r>
              <a:rPr spc="130" dirty="0"/>
              <a:t>adecuado</a:t>
            </a:r>
            <a:r>
              <a:rPr spc="-145" dirty="0"/>
              <a:t> </a:t>
            </a:r>
            <a:r>
              <a:rPr spc="200" dirty="0"/>
              <a:t>a</a:t>
            </a:r>
            <a:r>
              <a:rPr spc="-140" dirty="0"/>
              <a:t> </a:t>
            </a:r>
            <a:r>
              <a:rPr spc="-25" dirty="0"/>
              <a:t>la </a:t>
            </a:r>
            <a:r>
              <a:rPr spc="-10" dirty="0"/>
              <a:t>cara.</a:t>
            </a:r>
            <a:endParaRPr sz="1900">
              <a:latin typeface="Lucida Sans Unicode"/>
              <a:cs typeface="Lucida Sans Unicode"/>
            </a:endParaRPr>
          </a:p>
          <a:p>
            <a:pPr marL="355600" marR="5080" indent="-342900">
              <a:lnSpc>
                <a:spcPct val="10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900" spc="114" dirty="0">
                <a:solidFill>
                  <a:srgbClr val="82B0E4"/>
                </a:solidFill>
                <a:latin typeface="Lucida Sans Unicode"/>
                <a:cs typeface="Lucida Sans Unicode"/>
              </a:rPr>
              <a:t>▶</a:t>
            </a:r>
            <a:r>
              <a:rPr sz="1900" dirty="0">
                <a:solidFill>
                  <a:srgbClr val="82B0E4"/>
                </a:solidFill>
                <a:latin typeface="Lucida Sans Unicode"/>
                <a:cs typeface="Lucida Sans Unicode"/>
              </a:rPr>
              <a:t>	</a:t>
            </a:r>
            <a:r>
              <a:rPr dirty="0"/>
              <a:t>Luego</a:t>
            </a:r>
            <a:r>
              <a:rPr spc="-130" dirty="0"/>
              <a:t> </a:t>
            </a:r>
            <a:r>
              <a:rPr spc="130" dirty="0"/>
              <a:t>de</a:t>
            </a:r>
            <a:r>
              <a:rPr spc="-135" dirty="0"/>
              <a:t> </a:t>
            </a:r>
            <a:r>
              <a:rPr spc="-70" dirty="0"/>
              <a:t>utilizado</a:t>
            </a:r>
            <a:r>
              <a:rPr spc="-160" dirty="0"/>
              <a:t> </a:t>
            </a:r>
            <a:r>
              <a:rPr spc="-35" dirty="0"/>
              <a:t>el</a:t>
            </a:r>
            <a:r>
              <a:rPr spc="-140" dirty="0"/>
              <a:t> </a:t>
            </a:r>
            <a:r>
              <a:rPr dirty="0"/>
              <a:t>equipo</a:t>
            </a:r>
            <a:r>
              <a:rPr spc="-160" dirty="0"/>
              <a:t> </a:t>
            </a:r>
            <a:r>
              <a:rPr spc="130" dirty="0"/>
              <a:t>debe</a:t>
            </a:r>
            <a:r>
              <a:rPr spc="-140" dirty="0"/>
              <a:t> </a:t>
            </a:r>
            <a:r>
              <a:rPr spc="-175" dirty="0"/>
              <a:t>ser</a:t>
            </a:r>
            <a:r>
              <a:rPr spc="-135" dirty="0"/>
              <a:t> </a:t>
            </a:r>
            <a:r>
              <a:rPr spc="55" dirty="0"/>
              <a:t>lavado</a:t>
            </a:r>
            <a:r>
              <a:rPr spc="-170" dirty="0"/>
              <a:t> </a:t>
            </a:r>
            <a:r>
              <a:rPr spc="-105" dirty="0"/>
              <a:t>junto</a:t>
            </a:r>
            <a:r>
              <a:rPr spc="-160" dirty="0"/>
              <a:t> </a:t>
            </a:r>
            <a:r>
              <a:rPr spc="85" dirty="0"/>
              <a:t>con </a:t>
            </a:r>
            <a:r>
              <a:rPr spc="-245" dirty="0"/>
              <a:t>sus</a:t>
            </a:r>
            <a:r>
              <a:rPr spc="-140" dirty="0"/>
              <a:t> </a:t>
            </a:r>
            <a:r>
              <a:rPr spc="-10" dirty="0"/>
              <a:t>accesorios</a:t>
            </a:r>
            <a:r>
              <a:rPr spc="-150" dirty="0"/>
              <a:t> </a:t>
            </a:r>
            <a:r>
              <a:rPr spc="50" dirty="0"/>
              <a:t>para</a:t>
            </a:r>
            <a:r>
              <a:rPr spc="-150" dirty="0"/>
              <a:t> </a:t>
            </a:r>
            <a:r>
              <a:rPr dirty="0"/>
              <a:t>luego</a:t>
            </a:r>
            <a:r>
              <a:rPr spc="-135" dirty="0"/>
              <a:t> </a:t>
            </a:r>
            <a:r>
              <a:rPr spc="-45" dirty="0"/>
              <a:t>guardar.</a:t>
            </a:r>
            <a:r>
              <a:rPr spc="-155" dirty="0"/>
              <a:t> </a:t>
            </a:r>
            <a:r>
              <a:rPr dirty="0"/>
              <a:t>Para</a:t>
            </a:r>
            <a:r>
              <a:rPr spc="-135" dirty="0"/>
              <a:t> </a:t>
            </a:r>
            <a:r>
              <a:rPr spc="-80" dirty="0"/>
              <a:t>evitar</a:t>
            </a:r>
            <a:r>
              <a:rPr spc="-175" dirty="0"/>
              <a:t> </a:t>
            </a:r>
            <a:r>
              <a:rPr spc="30" dirty="0"/>
              <a:t>que </a:t>
            </a:r>
            <a:r>
              <a:rPr spc="85" dirty="0"/>
              <a:t>quede</a:t>
            </a:r>
            <a:r>
              <a:rPr spc="-85" dirty="0"/>
              <a:t> </a:t>
            </a:r>
            <a:r>
              <a:rPr dirty="0"/>
              <a:t>medicamento</a:t>
            </a:r>
            <a:r>
              <a:rPr spc="-110" dirty="0"/>
              <a:t> </a:t>
            </a:r>
            <a:r>
              <a:rPr spc="-85" dirty="0"/>
              <a:t>residual</a:t>
            </a:r>
            <a:r>
              <a:rPr spc="-125" dirty="0"/>
              <a:t> </a:t>
            </a:r>
            <a:r>
              <a:rPr spc="55" dirty="0"/>
              <a:t>que</a:t>
            </a:r>
            <a:r>
              <a:rPr spc="-85" dirty="0"/>
              <a:t> </a:t>
            </a:r>
            <a:r>
              <a:rPr spc="50" dirty="0"/>
              <a:t>ayuda</a:t>
            </a:r>
            <a:r>
              <a:rPr spc="-90" dirty="0"/>
              <a:t> </a:t>
            </a:r>
            <a:r>
              <a:rPr spc="200" dirty="0"/>
              <a:t>a</a:t>
            </a:r>
            <a:r>
              <a:rPr spc="-90" dirty="0"/>
              <a:t> </a:t>
            </a:r>
            <a:r>
              <a:rPr spc="-25" dirty="0"/>
              <a:t>la </a:t>
            </a:r>
            <a:r>
              <a:rPr spc="-40" dirty="0"/>
              <a:t>proliferación</a:t>
            </a:r>
            <a:r>
              <a:rPr spc="-180" dirty="0"/>
              <a:t> </a:t>
            </a:r>
            <a:r>
              <a:rPr spc="130" dirty="0"/>
              <a:t>de</a:t>
            </a:r>
            <a:r>
              <a:rPr spc="-130" dirty="0"/>
              <a:t> </a:t>
            </a:r>
            <a:r>
              <a:rPr spc="-10" dirty="0"/>
              <a:t>bacterias.</a:t>
            </a:r>
            <a:endParaRPr sz="1900">
              <a:latin typeface="Lucida Sans Unicode"/>
              <a:cs typeface="Lucida Sans Unicode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238488" y="3378708"/>
            <a:ext cx="2628900" cy="2967228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247631" y="1435608"/>
            <a:ext cx="2619755" cy="174345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491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</TotalTime>
  <Words>139</Words>
  <Application>Microsoft Office PowerPoint</Application>
  <PresentationFormat>Panorámica</PresentationFormat>
  <Paragraphs>58</Paragraphs>
  <Slides>11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6" baseType="lpstr">
      <vt:lpstr>Algerian</vt:lpstr>
      <vt:lpstr>Arial</vt:lpstr>
      <vt:lpstr>Lucida Sans Unicode</vt:lpstr>
      <vt:lpstr>Verdana</vt:lpstr>
      <vt:lpstr>Office Theme</vt:lpstr>
      <vt:lpstr>Escuela Superior de Enfermería “Cecilia Grierson”</vt:lpstr>
      <vt:lpstr>DEFINICIÓN</vt:lpstr>
      <vt:lpstr>NEBULIZACIÓN</vt:lpstr>
      <vt:lpstr>OBJETIVOS</vt:lpstr>
      <vt:lpstr>Medicamentos que se administran con nebulizador</vt:lpstr>
      <vt:lpstr>EQUIPO</vt:lpstr>
      <vt:lpstr>EQUIPO PARA NEBULIZAR</vt:lpstr>
      <vt:lpstr>NEBULIZACIÓN</vt:lpstr>
      <vt:lpstr>CUIDADOS DE ENFERMERÍA</vt:lpstr>
      <vt:lpstr>https://www.youtube.com/watch?v=fT7iUfzjQ6Y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Nebulización</dc:title>
  <dc:creator>Sara Penice</dc:creator>
  <cp:lastModifiedBy>Ana</cp:lastModifiedBy>
  <cp:revision>2</cp:revision>
  <dcterms:created xsi:type="dcterms:W3CDTF">2025-09-30T00:47:54Z</dcterms:created>
  <dcterms:modified xsi:type="dcterms:W3CDTF">2025-09-30T01:02:03Z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2023-03-10T00:00:00Z</vt:filetime>
  </property>
  <property fmtid="{D5CDD505-2E9C-101B-9397-08002B2CF9AE}" pid="3" name="Creator">
    <vt:lpwstr>Microsoft® PowerPoint® para Microsoft 365</vt:lpwstr>
  </property>
  <property fmtid="{D5CDD505-2E9C-101B-9397-08002B2CF9AE}" pid="4" name="LastSaved">
    <vt:filetime>2025-09-30T00:00:00Z</vt:filetime>
  </property>
  <property fmtid="{D5CDD505-2E9C-101B-9397-08002B2CF9AE}" pid="5" name="Producer">
    <vt:lpwstr>Microsoft® PowerPoint® para Microsoft 365</vt:lpwstr>
  </property>
</Properties>
</file>